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337"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8" r:id="rId8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65" autoAdjust="0"/>
    <p:restoredTop sz="94660"/>
  </p:normalViewPr>
  <p:slideViewPr>
    <p:cSldViewPr snapToGrid="0">
      <p:cViewPr varScale="1">
        <p:scale>
          <a:sx n="73" d="100"/>
          <a:sy n="73" d="100"/>
        </p:scale>
        <p:origin x="64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4/2/2020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4/2/2020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4/2/2020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4/2/2020</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4/2/2020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macrosoft shop\Desktop\Preview.bmp"/>
          <p:cNvPicPr>
            <a:picLocks noGrp="1"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10763794" cy="6858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624331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378823"/>
            <a:ext cx="8596668" cy="5662539"/>
          </a:xfrm>
        </p:spPr>
        <p:txBody>
          <a:bodyPr>
            <a:normAutofit/>
          </a:bodyPr>
          <a:lstStyle/>
          <a:p>
            <a:pPr algn="r" rtl="1"/>
            <a:r>
              <a:rPr lang="fa-IR" sz="2400" dirty="0" smtClean="0">
                <a:cs typeface="B Zar" panose="00000400000000000000" pitchFamily="2" charset="-78"/>
              </a:rPr>
              <a:t>دکتر ساها در کتاب دائره المعارف بین المللی جامعه شناسی اموزش و پرورش دو نقش عمده برای جامعه شناسی اموزش و پرورش قائل شده است که عبارتند از:</a:t>
            </a:r>
          </a:p>
          <a:p>
            <a:pPr algn="r" rtl="1"/>
            <a:r>
              <a:rPr lang="fa-IR" sz="2400" dirty="0" smtClean="0">
                <a:solidFill>
                  <a:srgbClr val="FF0000"/>
                </a:solidFill>
                <a:cs typeface="B Zar" panose="00000400000000000000" pitchFamily="2" charset="-78"/>
              </a:rPr>
              <a:t>الف )</a:t>
            </a:r>
            <a:r>
              <a:rPr lang="fa-IR" sz="2400" dirty="0" smtClean="0">
                <a:solidFill>
                  <a:schemeClr val="tx1"/>
                </a:solidFill>
                <a:cs typeface="B Zar" panose="00000400000000000000" pitchFamily="2" charset="-78"/>
              </a:rPr>
              <a:t>جامعه شناسی اموزش و پرورش به عنوان مطالعه کنترل اجتماعی: </a:t>
            </a:r>
          </a:p>
          <a:p>
            <a:pPr algn="r" rtl="1"/>
            <a:r>
              <a:rPr lang="fa-IR" sz="2400" dirty="0" smtClean="0">
                <a:solidFill>
                  <a:srgbClr val="FF0000"/>
                </a:solidFill>
                <a:cs typeface="B Zar" panose="00000400000000000000" pitchFamily="2" charset="-78"/>
              </a:rPr>
              <a:t>بیدول و فرایدکین معتقدند که علت تنوع و اختلاف در موضوعات و دیدگاههای  ارائه شده توسط  جامعه شناسان اموزش و پرورش مساله کنترل اجتماعی است . </a:t>
            </a:r>
          </a:p>
          <a:p>
            <a:pPr algn="r" rtl="1"/>
            <a:r>
              <a:rPr lang="fa-IR" sz="2400" dirty="0" smtClean="0">
                <a:solidFill>
                  <a:srgbClr val="FF0000"/>
                </a:solidFill>
                <a:cs typeface="B Zar" panose="00000400000000000000" pitchFamily="2" charset="-78"/>
              </a:rPr>
              <a:t>ب)</a:t>
            </a:r>
            <a:r>
              <a:rPr lang="fa-IR" sz="2400" dirty="0" smtClean="0">
                <a:solidFill>
                  <a:schemeClr val="tx1"/>
                </a:solidFill>
                <a:cs typeface="B Zar" panose="00000400000000000000" pitchFamily="2" charset="-78"/>
              </a:rPr>
              <a:t>جامعه شناسی اموزش  و پرورش به عنوان مطالعه فرصت: </a:t>
            </a:r>
          </a:p>
          <a:p>
            <a:pPr algn="r" rtl="1"/>
            <a:r>
              <a:rPr lang="fa-IR" sz="2400" dirty="0" smtClean="0">
                <a:solidFill>
                  <a:srgbClr val="FF0000"/>
                </a:solidFill>
                <a:cs typeface="B Zar" panose="00000400000000000000" pitchFamily="2" charset="-78"/>
              </a:rPr>
              <a:t>نقطه نظر دوم در مورد جامعه شناسی اموزش و پرورش این است که اموزش و پرورش تا چه حد به عنوان عامل به وجود آورنده فرصت در جامعه عمل می کند ،یا برعکس تا چه حدی نابرابریهای موجود در جامعه را باز تولید می کند .</a:t>
            </a:r>
          </a:p>
          <a:p>
            <a:pPr algn="r" rtl="1"/>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250621045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1208" y="809896"/>
            <a:ext cx="8596668" cy="5218403"/>
          </a:xfrm>
        </p:spPr>
        <p:txBody>
          <a:bodyPr>
            <a:normAutofit/>
          </a:bodyPr>
          <a:lstStyle/>
          <a:p>
            <a:pPr algn="r" rtl="1"/>
            <a:r>
              <a:rPr lang="fa-IR" sz="2400" dirty="0" smtClean="0">
                <a:cs typeface="B Zar" panose="00000400000000000000" pitchFamily="2" charset="-78"/>
              </a:rPr>
              <a:t>فصل دوم : نظریه های کلاسیک در جامعه شناسی اموزش و پرورش</a:t>
            </a:r>
          </a:p>
          <a:p>
            <a:pPr algn="r" rtl="1"/>
            <a:r>
              <a:rPr lang="fa-IR" sz="2400" dirty="0" smtClean="0">
                <a:solidFill>
                  <a:srgbClr val="FF0000"/>
                </a:solidFill>
                <a:cs typeface="B Zar" panose="00000400000000000000" pitchFamily="2" charset="-78"/>
              </a:rPr>
              <a:t>نظریه کارکردگرایی: </a:t>
            </a:r>
          </a:p>
          <a:p>
            <a:pPr algn="r" rtl="1"/>
            <a:r>
              <a:rPr lang="fa-IR" sz="2400" dirty="0" smtClean="0">
                <a:solidFill>
                  <a:srgbClr val="FF0000"/>
                </a:solidFill>
                <a:cs typeface="B Zar" panose="00000400000000000000" pitchFamily="2" charset="-78"/>
              </a:rPr>
              <a:t>کارکردگرایی از رهیافتهای نظری عمده در جامعه سناسی است که گاهی اوقات تحت عنوان نظریه تعادل، وفاق  ، و کارکردگرایی ساختاری از آن یاد می شود .</a:t>
            </a:r>
          </a:p>
          <a:p>
            <a:pPr algn="r" rtl="1"/>
            <a:r>
              <a:rPr lang="fa-IR" sz="2400" dirty="0" smtClean="0">
                <a:solidFill>
                  <a:srgbClr val="FF0000"/>
                </a:solidFill>
                <a:cs typeface="B Zar" panose="00000400000000000000" pitchFamily="2" charset="-78"/>
              </a:rPr>
              <a:t>فرض اصلی این نظریه این است که جامعه و نهاد های  موجود در ان مثل اموزش و پرورش ،اجزا به هم پیوسته ای هستند که هر یک نقش مهم و ضروری در حفظ بقای کل جامعه ایفا می کنند . </a:t>
            </a:r>
          </a:p>
          <a:p>
            <a:pPr algn="r" rtl="1"/>
            <a:r>
              <a:rPr lang="fa-IR" sz="2400" dirty="0" smtClean="0">
                <a:solidFill>
                  <a:srgbClr val="FF0000"/>
                </a:solidFill>
                <a:cs typeface="B Zar" panose="00000400000000000000" pitchFamily="2" charset="-78"/>
              </a:rPr>
              <a:t>در این رهیافت کارکرد جامعه شباهت زیادی به کارکرد </a:t>
            </a:r>
            <a:r>
              <a:rPr lang="fa-IR" sz="2400" dirty="0" smtClean="0">
                <a:solidFill>
                  <a:srgbClr val="FF0000"/>
                </a:solidFill>
                <a:cs typeface="B Zar" panose="00000400000000000000" pitchFamily="2" charset="-78"/>
              </a:rPr>
              <a:t>بیولوژیگ </a:t>
            </a:r>
            <a:r>
              <a:rPr lang="fa-IR" sz="2400" dirty="0" smtClean="0">
                <a:solidFill>
                  <a:srgbClr val="FF0000"/>
                </a:solidFill>
                <a:cs typeface="B Zar" panose="00000400000000000000" pitchFamily="2" charset="-78"/>
              </a:rPr>
              <a:t>بدن ادمی دارد </a:t>
            </a:r>
          </a:p>
          <a:p>
            <a:pPr algn="r" rtl="1"/>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266417542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38145" y="679269"/>
            <a:ext cx="8596668" cy="5244527"/>
          </a:xfrm>
        </p:spPr>
        <p:txBody>
          <a:bodyPr>
            <a:normAutofit/>
          </a:bodyPr>
          <a:lstStyle/>
          <a:p>
            <a:pPr algn="r" rtl="1"/>
            <a:r>
              <a:rPr lang="fa-IR" sz="2400" dirty="0" smtClean="0">
                <a:cs typeface="B Zar" panose="00000400000000000000" pitchFamily="2" charset="-78"/>
              </a:rPr>
              <a:t>امیل دورکیم</a:t>
            </a:r>
          </a:p>
          <a:p>
            <a:pPr algn="r" rtl="1"/>
            <a:endParaRPr lang="fa-IR" sz="2400" dirty="0" smtClean="0">
              <a:cs typeface="B Zar" panose="00000400000000000000" pitchFamily="2" charset="-78"/>
            </a:endParaRPr>
          </a:p>
          <a:p>
            <a:pPr algn="r" rtl="1"/>
            <a:r>
              <a:rPr lang="fa-IR" sz="2400" dirty="0" smtClean="0">
                <a:solidFill>
                  <a:srgbClr val="FF0000"/>
                </a:solidFill>
                <a:cs typeface="B Zar" panose="00000400000000000000" pitchFamily="2" charset="-78"/>
              </a:rPr>
              <a:t>دورکیم از جایگاه ویژه ای در جامعه شناسی برخوردار است زیرا او توانست برای جامعه شناسی مشروعیت دانشگاهی کسب کند .</a:t>
            </a:r>
          </a:p>
          <a:p>
            <a:pPr algn="r" rtl="1"/>
            <a:r>
              <a:rPr lang="fa-IR" sz="2400" dirty="0" smtClean="0">
                <a:solidFill>
                  <a:srgbClr val="FF0000"/>
                </a:solidFill>
                <a:cs typeface="B Zar" panose="00000400000000000000" pitchFamily="2" charset="-78"/>
              </a:rPr>
              <a:t>آثار او در تحول جامعه شناسی نقش مسلطی را ایفا نمودند . دورکیم در اغلب آٍثار خود به بررسی نابسامانی اجتماعی پرداخته و متعقد بود که این نابسامانیها جز ضروری و لاینفک جهان نوین نیست و می توان انها را با اصلاحات اجتماعی کاهش داد .</a:t>
            </a:r>
          </a:p>
          <a:p>
            <a:pPr algn="r" rtl="1"/>
            <a:r>
              <a:rPr lang="fa-IR" sz="2400" dirty="0" smtClean="0">
                <a:solidFill>
                  <a:srgbClr val="FF0000"/>
                </a:solidFill>
                <a:cs typeface="B Zar" panose="00000400000000000000" pitchFamily="2" charset="-78"/>
              </a:rPr>
              <a:t>بدین ترتیب به اعتقاد دورکیم نقش اموزش و پرورش ،وارد کردن . جادادن فرد در نظام اجتماعی است .</a:t>
            </a:r>
          </a:p>
          <a:p>
            <a:pPr algn="r" rtl="1"/>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93230686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74767"/>
            <a:ext cx="8596668" cy="5466596"/>
          </a:xfrm>
        </p:spPr>
        <p:txBody>
          <a:bodyPr>
            <a:normAutofit/>
          </a:bodyPr>
          <a:lstStyle/>
          <a:p>
            <a:pPr algn="r" rtl="1"/>
            <a:r>
              <a:rPr lang="fa-IR" sz="2400" dirty="0" smtClean="0">
                <a:cs typeface="B Zar" panose="00000400000000000000" pitchFamily="2" charset="-78"/>
              </a:rPr>
              <a:t>دورکیم در سراسر زندگی علمی خود، سخنرانیهای منظمی در مورد موضوعات آموزشی انجام داد .سخنرانیهای او تحت عناوین آموزش و پرورش و جامعه شناسی (1956) تعلیم و تربیت اخلاقی(1961) و سیر ارا تربیتی (1977) چاپ شده است </a:t>
            </a:r>
          </a:p>
          <a:p>
            <a:pPr algn="r" rtl="1"/>
            <a:r>
              <a:rPr lang="fa-IR" sz="2400" dirty="0" smtClean="0">
                <a:solidFill>
                  <a:srgbClr val="FF0000"/>
                </a:solidFill>
                <a:cs typeface="B Zar" panose="00000400000000000000" pitchFamily="2" charset="-78"/>
              </a:rPr>
              <a:t>بدین ترتیب از دیدگاه دورکیم، کارکرد اموزش و پرورش حفظ ثبات در جامعه و اجتماعی کردن فرد است . به اعتقاد او ، انسانی که اموزش و پرورش تولید می کند ، به نوعی است که جامعه ان را تعیین می کند </a:t>
            </a:r>
          </a:p>
          <a:p>
            <a:pPr algn="r" rtl="1"/>
            <a:r>
              <a:rPr lang="fa-IR" sz="2400" dirty="0" smtClean="0">
                <a:solidFill>
                  <a:srgbClr val="FF0000"/>
                </a:solidFill>
                <a:cs typeface="B Zar" panose="00000400000000000000" pitchFamily="2" charset="-78"/>
              </a:rPr>
              <a:t>دورکیم معتقد بود که وجود نظم و انضباط و همچنین مفهومی از اقتدار ،برای تضمین قاعده مندی رفتار ، ضروری است . این انضباط اخلاقی فقط تا زمانی که معطوف به یک گروه یا جامعه خاص است ،مناسبت دارد .لذا دورکیم براین باور بود که رفتار اخلاقی مستلزم وابستگی یا تعلق به یک گروه اجتماعی است (ساها و زوبریسکی ،1997)</a:t>
            </a:r>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394807275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418011"/>
            <a:ext cx="8596668" cy="5623351"/>
          </a:xfrm>
        </p:spPr>
        <p:txBody>
          <a:bodyPr>
            <a:normAutofit/>
          </a:bodyPr>
          <a:lstStyle/>
          <a:p>
            <a:pPr algn="r" rtl="1"/>
            <a:r>
              <a:rPr lang="fa-IR" sz="2400" dirty="0" smtClean="0">
                <a:cs typeface="B Zar" panose="00000400000000000000" pitchFamily="2" charset="-78"/>
              </a:rPr>
              <a:t>مطالع دورکیم در مورد توسعه اموزش و پرورش در فرانسه نمونه خوبی از اندیشه او در مورد تبیین علی است . او معتقد بود که:تغییرات آموزشی ،همیشه نتیجه و علامت تغییرات اجتماعی هستند .</a:t>
            </a:r>
          </a:p>
          <a:p>
            <a:pPr algn="r" rtl="1"/>
            <a:r>
              <a:rPr lang="fa-IR" sz="2400" dirty="0" smtClean="0">
                <a:solidFill>
                  <a:srgbClr val="FF0000"/>
                </a:solidFill>
                <a:cs typeface="B Zar" panose="00000400000000000000" pitchFamily="2" charset="-78"/>
              </a:rPr>
              <a:t>برنامه اموزشی قدیم که ریشه در سنت مکتب مدرسی (منطق و استدلال و بحث ) داشت برای عصر جدید مناسب نبود .بدین ترتیب به اعتقاد دورکم هر تغییری در اموزش و پرورش نشان دهنده تغییر در شیوه زندگی جامعه است و بر عکس.</a:t>
            </a:r>
          </a:p>
          <a:p>
            <a:pPr algn="r" rtl="1"/>
            <a:r>
              <a:rPr lang="fa-IR" sz="2400" dirty="0" smtClean="0">
                <a:solidFill>
                  <a:srgbClr val="FF0000"/>
                </a:solidFill>
                <a:cs typeface="B Zar" panose="00000400000000000000" pitchFamily="2" charset="-78"/>
              </a:rPr>
              <a:t>جامعه شناسی اموزش و پرورش از این لحاظ غنی است که اوبه بررسی موضوعای پرداخت که هم اکنون نیز از اهمیت زیا دی برخوردارند نظیر جامعه شناسی برنامه درسی ،جامعه شناسی کلاس درس و یا مساله گزینش و تخصیص افراد در اموزش و پرورش </a:t>
            </a:r>
          </a:p>
          <a:p>
            <a:pPr algn="r" rtl="1"/>
            <a:r>
              <a:rPr lang="fa-IR" sz="2400" dirty="0" smtClean="0">
                <a:solidFill>
                  <a:srgbClr val="FF0000"/>
                </a:solidFill>
                <a:cs typeface="B Zar" panose="00000400000000000000" pitchFamily="2" charset="-78"/>
              </a:rPr>
              <a:t>نکته دیگر اینکه دورکیم معتقد است که اموزش و پرورش ،انسان ایدئال جامعه ( از بعد جسمانی  ، اخلاقی و فکری ) را منتقل می سازد .</a:t>
            </a:r>
          </a:p>
          <a:p>
            <a:pPr algn="r" rtl="1"/>
            <a:endParaRPr lang="fa-IR" sz="2400" dirty="0" smtClean="0">
              <a:solidFill>
                <a:srgbClr val="FF0000"/>
              </a:solidFill>
              <a:cs typeface="B Zar" panose="00000400000000000000" pitchFamily="2" charset="-78"/>
            </a:endParaRPr>
          </a:p>
          <a:p>
            <a:pPr algn="r" rtl="1"/>
            <a:endParaRPr lang="en-US" sz="2400" dirty="0">
              <a:cs typeface="B Zar" panose="00000400000000000000" pitchFamily="2" charset="-78"/>
            </a:endParaRPr>
          </a:p>
        </p:txBody>
      </p:sp>
    </p:spTree>
    <p:extLst>
      <p:ext uri="{BB962C8B-B14F-4D97-AF65-F5344CB8AC3E}">
        <p14:creationId xmlns:p14="http://schemas.microsoft.com/office/powerpoint/2010/main" val="188962678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61703"/>
            <a:ext cx="8596668" cy="5479660"/>
          </a:xfrm>
        </p:spPr>
        <p:txBody>
          <a:bodyPr>
            <a:normAutofit/>
          </a:bodyPr>
          <a:lstStyle/>
          <a:p>
            <a:pPr algn="r" rtl="1"/>
            <a:r>
              <a:rPr lang="fa-IR" sz="2400" dirty="0" smtClean="0">
                <a:cs typeface="B Zar" panose="00000400000000000000" pitchFamily="2" charset="-78"/>
              </a:rPr>
              <a:t>تالکوت پارسونز</a:t>
            </a:r>
          </a:p>
          <a:p>
            <a:pPr algn="r" rtl="1"/>
            <a:r>
              <a:rPr lang="fa-IR" sz="2400" dirty="0" smtClean="0">
                <a:cs typeface="B Zar" panose="00000400000000000000" pitchFamily="2" charset="-78"/>
              </a:rPr>
              <a:t> </a:t>
            </a:r>
          </a:p>
          <a:p>
            <a:pPr algn="r" rtl="1"/>
            <a:r>
              <a:rPr lang="fa-IR" sz="2400" dirty="0" smtClean="0">
                <a:solidFill>
                  <a:srgbClr val="FF0000"/>
                </a:solidFill>
                <a:cs typeface="B Zar" panose="00000400000000000000" pitchFamily="2" charset="-78"/>
              </a:rPr>
              <a:t>یک دیگر از جریان فکری موثر بر توسعه جامعه شناسی اموزش و پرورش،دیدگاه کارکردگرایی ساختاری تالکوت پارسونز است.</a:t>
            </a:r>
          </a:p>
          <a:p>
            <a:pPr algn="r" rtl="1"/>
            <a:r>
              <a:rPr lang="fa-IR" sz="2400" dirty="0" smtClean="0">
                <a:solidFill>
                  <a:srgbClr val="FF0000"/>
                </a:solidFill>
                <a:cs typeface="B Zar" panose="00000400000000000000" pitchFamily="2" charset="-78"/>
              </a:rPr>
              <a:t>پارسونز همواره شیفته یک الگوی عظیم بود ، چهارچوب نظری عظیمی که بتواند هم ادمی و هم جامعه را ر بر بگیرد . </a:t>
            </a:r>
          </a:p>
          <a:p>
            <a:pPr algn="r" rtl="1"/>
            <a:r>
              <a:rPr lang="fa-IR" sz="2400" dirty="0" smtClean="0">
                <a:solidFill>
                  <a:srgbClr val="FF0000"/>
                </a:solidFill>
                <a:cs typeface="B Zar" panose="00000400000000000000" pitchFamily="2" charset="-78"/>
              </a:rPr>
              <a:t>به اعتقاد پارسونز نظام اجتماعی برای ادامه حیات خود نیازمند ان است که در طول زمان چهار مشکل کارکردی را حل نماید . به عبارت دیگر،دوام و بقای ساختاری اجتماعی بستگی به تامین چهار کارکرد دارد </a:t>
            </a:r>
          </a:p>
          <a:p>
            <a:pPr algn="r" rtl="1"/>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695602390"/>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idx="1"/>
          </p:nvPr>
        </p:nvSpPr>
        <p:spPr>
          <a:xfrm>
            <a:off x="717051" y="130628"/>
            <a:ext cx="8596312" cy="6570617"/>
          </a:xfrm>
        </p:spPr>
        <p:txBody>
          <a:bodyPr>
            <a:normAutofit/>
          </a:bodyPr>
          <a:lstStyle/>
          <a:p>
            <a:pPr algn="r" rtl="1"/>
            <a:r>
              <a:rPr lang="fa-IR" sz="2400" dirty="0" smtClean="0">
                <a:cs typeface="B Zar" panose="00000400000000000000" pitchFamily="2" charset="-78"/>
              </a:rPr>
              <a:t>به اعتقاد پارسونز ،نظام اجتماعی برای ادامه حیات خود دیگر نیازمند ان است که در طول زمان چهار مشگل کارکردی را حل نماید.به عبارت دیگر دوام و بقای ساختار اجتماعی بستگی به تامین چهار کارکرد دارد :</a:t>
            </a:r>
          </a:p>
          <a:p>
            <a:pPr algn="r" rtl="1"/>
            <a:r>
              <a:rPr lang="fa-IR" sz="2400" dirty="0" smtClean="0">
                <a:solidFill>
                  <a:schemeClr val="tx1">
                    <a:lumMod val="95000"/>
                    <a:lumOff val="5000"/>
                  </a:schemeClr>
                </a:solidFill>
                <a:cs typeface="B Zar" panose="00000400000000000000" pitchFamily="2" charset="-78"/>
              </a:rPr>
              <a:t>1.انطباق:</a:t>
            </a:r>
          </a:p>
          <a:p>
            <a:pPr algn="r" rtl="1"/>
            <a:r>
              <a:rPr lang="fa-IR" sz="2400" dirty="0" smtClean="0">
                <a:solidFill>
                  <a:srgbClr val="FF0000"/>
                </a:solidFill>
                <a:cs typeface="B Zar" panose="00000400000000000000" pitchFamily="2" charset="-78"/>
              </a:rPr>
              <a:t> هر نظام اجتماعی باید بکوشید خود را با محیط (اجتماعی و غیر اجتماعی )تطابق دهد .</a:t>
            </a:r>
          </a:p>
          <a:p>
            <a:pPr algn="r" rtl="1"/>
            <a:r>
              <a:rPr lang="fa-IR" sz="2400" dirty="0" smtClean="0">
                <a:solidFill>
                  <a:schemeClr val="tx1">
                    <a:lumMod val="95000"/>
                    <a:lumOff val="5000"/>
                  </a:schemeClr>
                </a:solidFill>
                <a:cs typeface="B Zar" panose="00000400000000000000" pitchFamily="2" charset="-78"/>
              </a:rPr>
              <a:t>2.دستیابی به هدف:</a:t>
            </a:r>
          </a:p>
          <a:p>
            <a:pPr algn="r" rtl="1"/>
            <a:r>
              <a:rPr lang="fa-IR" sz="2400" dirty="0" smtClean="0">
                <a:solidFill>
                  <a:srgbClr val="FF0000"/>
                </a:solidFill>
                <a:cs typeface="B Zar" panose="00000400000000000000" pitchFamily="2" charset="-78"/>
              </a:rPr>
              <a:t>منظور از این کارکرد همانا بسیج تمام منابع انسانی و غیر انسانی موجود در جامعه است تا بتوان به تعیین اهداف برای نظام پرداخت</a:t>
            </a:r>
          </a:p>
          <a:p>
            <a:pPr algn="r" rtl="1"/>
            <a:r>
              <a:rPr lang="fa-IR" sz="2400" dirty="0" smtClean="0">
                <a:solidFill>
                  <a:schemeClr val="tx1">
                    <a:lumMod val="95000"/>
                    <a:lumOff val="5000"/>
                  </a:schemeClr>
                </a:solidFill>
                <a:cs typeface="B Zar" panose="00000400000000000000" pitchFamily="2" charset="-78"/>
              </a:rPr>
              <a:t>3.یکپارچکی:</a:t>
            </a:r>
          </a:p>
          <a:p>
            <a:pPr algn="r" rtl="1"/>
            <a:r>
              <a:rPr lang="fa-IR" sz="2400" dirty="0" smtClean="0">
                <a:solidFill>
                  <a:srgbClr val="FF0000"/>
                </a:solidFill>
                <a:cs typeface="B Zar" panose="00000400000000000000" pitchFamily="2" charset="-78"/>
              </a:rPr>
              <a:t>منظور از این کارکرد عبارت است از حفظ انتظام درونی که تامین ان نیز بر عهده ارزشهای مشترک و مذهب است </a:t>
            </a:r>
          </a:p>
          <a:p>
            <a:pPr algn="r" rtl="1"/>
            <a:r>
              <a:rPr lang="fa-IR" sz="2400" dirty="0" smtClean="0">
                <a:solidFill>
                  <a:schemeClr val="tx1">
                    <a:lumMod val="95000"/>
                    <a:lumOff val="5000"/>
                  </a:schemeClr>
                </a:solidFill>
                <a:cs typeface="B Zar" panose="00000400000000000000" pitchFamily="2" charset="-78"/>
              </a:rPr>
              <a:t>4</a:t>
            </a:r>
            <a:r>
              <a:rPr lang="fa-IR" sz="2400" dirty="0" smtClean="0">
                <a:solidFill>
                  <a:srgbClr val="FF0000"/>
                </a:solidFill>
                <a:cs typeface="B Zar" panose="00000400000000000000" pitchFamily="2" charset="-78"/>
              </a:rPr>
              <a:t>.</a:t>
            </a:r>
            <a:r>
              <a:rPr lang="fa-IR" sz="2400" dirty="0" smtClean="0">
                <a:solidFill>
                  <a:schemeClr val="tx1">
                    <a:lumMod val="95000"/>
                    <a:lumOff val="5000"/>
                  </a:schemeClr>
                </a:solidFill>
                <a:cs typeface="B Zar" panose="00000400000000000000" pitchFamily="2" charset="-78"/>
              </a:rPr>
              <a:t>حفظ الگو یا مدیریت تنش : </a:t>
            </a:r>
          </a:p>
          <a:p>
            <a:pPr algn="r" rtl="1"/>
            <a:r>
              <a:rPr lang="fa-IR" sz="2400" dirty="0" smtClean="0">
                <a:solidFill>
                  <a:srgbClr val="FF0000"/>
                </a:solidFill>
                <a:cs typeface="B Zar" panose="00000400000000000000" pitchFamily="2" charset="-78"/>
              </a:rPr>
              <a:t>واحد های نظام ،خواه عوامل فردی و خواه گروهی ،باید الگو هارا اموخته و انها را رعایت کنند</a:t>
            </a:r>
          </a:p>
          <a:p>
            <a:pPr algn="r" rtl="1"/>
            <a:endParaRPr lang="fa-IR" sz="2400" dirty="0" smtClean="0">
              <a:solidFill>
                <a:srgbClr val="FF0000"/>
              </a:solidFill>
              <a:cs typeface="B Zar" panose="00000400000000000000" pitchFamily="2" charset="-78"/>
            </a:endParaRPr>
          </a:p>
          <a:p>
            <a:pPr algn="r" rtl="1"/>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194800021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209007"/>
            <a:ext cx="9041432" cy="5832356"/>
          </a:xfrm>
        </p:spPr>
        <p:txBody>
          <a:bodyPr>
            <a:normAutofit/>
          </a:bodyPr>
          <a:lstStyle/>
          <a:p>
            <a:pPr algn="r" rtl="1"/>
            <a:r>
              <a:rPr lang="fa-IR" sz="2400" dirty="0" smtClean="0">
                <a:cs typeface="B Zar" panose="00000400000000000000" pitchFamily="2" charset="-78"/>
              </a:rPr>
              <a:t>اهمیت پارسونز در جامعه شناسی آموزش و پرورش ناشی از مفهوم سازی او درباره کلاس درس به عنوان یک نظام اجتماعی است .در مفهوم سازی کلاس درس به عنوان یک نظام اجتماعی ، پارسونز از مفهوم انتزاعی نظام اجتماعی همراه با شخصیت و نظام فرهنگی ،استفاده کند تا سه نظام کنش را شکل دهد.</a:t>
            </a:r>
          </a:p>
          <a:p>
            <a:pPr algn="r" rtl="1"/>
            <a:r>
              <a:rPr lang="fa-IR" sz="2400" dirty="0" smtClean="0">
                <a:solidFill>
                  <a:srgbClr val="FF0000"/>
                </a:solidFill>
                <a:cs typeface="B Zar" panose="00000400000000000000" pitchFamily="2" charset="-78"/>
              </a:rPr>
              <a:t>پارسونز معتقد است که نظام اموزشی سبب تقویت ارزش نیل به موفقیت در جامعه می شود ، ارزشی که برای نظام اقتصادی معطوف به بازار بسیار ضروری است . در عین جال ،این نظام نابراریهای حاصل از پاداشهای ناشی از موفقیت را مشروعیت می بخشد </a:t>
            </a:r>
          </a:p>
          <a:p>
            <a:pPr algn="r" rtl="1"/>
            <a:r>
              <a:rPr lang="fa-IR" sz="2400" dirty="0" smtClean="0">
                <a:solidFill>
                  <a:srgbClr val="FF0000"/>
                </a:solidFill>
                <a:cs typeface="B Zar" panose="00000400000000000000" pitchFamily="2" charset="-78"/>
              </a:rPr>
              <a:t>درباره روند این رهیافت باید گفت که تا دهه 1950 ایین حاکم بر جامعه شناسی اموزش و پرورش امریکا ، کارکردگرایی بوده است . فرد معتقد به کارکردگرایی بیش از هر چیز متوجه انسجام اجتماعی مبتنی بر ارزشهای مشترک (یعنی وفاق)است .برای او اموزش و  پرورش وسیله ای است برای تشویق افراد به رفتاری که موجب حفظ تعادل در جامعه شود</a:t>
            </a:r>
          </a:p>
        </p:txBody>
      </p:sp>
    </p:spTree>
    <p:extLst>
      <p:ext uri="{BB962C8B-B14F-4D97-AF65-F5344CB8AC3E}">
        <p14:creationId xmlns:p14="http://schemas.microsoft.com/office/powerpoint/2010/main" val="70313680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169817"/>
            <a:ext cx="8884677" cy="5871545"/>
          </a:xfrm>
        </p:spPr>
        <p:txBody>
          <a:bodyPr>
            <a:normAutofit/>
          </a:bodyPr>
          <a:lstStyle/>
          <a:p>
            <a:pPr algn="r" rtl="1"/>
            <a:r>
              <a:rPr lang="fa-IR" sz="2400" dirty="0" smtClean="0">
                <a:cs typeface="B Zar" panose="00000400000000000000" pitchFamily="2" charset="-78"/>
              </a:rPr>
              <a:t>در بریتانیا در دهه 1950 نظریه جامعه فنی چهارچوب مسلطی برای تحقیقات اموزشی فراهم ساخت .براساس این نظریه ،تغییرات فنی در نظام تولید ، انگیزه ای برای تغییرات اموزشی است. </a:t>
            </a:r>
          </a:p>
          <a:p>
            <a:pPr algn="r" rtl="1"/>
            <a:r>
              <a:rPr lang="fa-IR" sz="2400" dirty="0" smtClean="0">
                <a:cs typeface="B Zar" panose="00000400000000000000" pitchFamily="2" charset="-78"/>
              </a:rPr>
              <a:t>رهیافت حساب سیاسی </a:t>
            </a:r>
          </a:p>
          <a:p>
            <a:pPr algn="r" rtl="1"/>
            <a:r>
              <a:rPr lang="fa-IR" sz="2400" dirty="0" smtClean="0">
                <a:solidFill>
                  <a:srgbClr val="FF0000"/>
                </a:solidFill>
                <a:cs typeface="B Zar" panose="00000400000000000000" pitchFamily="2" charset="-78"/>
              </a:rPr>
              <a:t>در واقع ، کوشش برای توصیف تجربی شرایط اجتماعی جامعه از جمله سنتهای  قدیمی در جامعه شناسی است . سنتا حساب سیاسی که تنها حرکت موجود در چهارچوب جامعه شناسی آموزش و پرورش پس از جنگ جهانی دوم بود ،اساسا یک ابداع بریتانیایی به حساب می اید .</a:t>
            </a:r>
          </a:p>
          <a:p>
            <a:pPr algn="r" rtl="1"/>
            <a:r>
              <a:rPr lang="fa-IR" sz="2400" dirty="0" smtClean="0">
                <a:solidFill>
                  <a:schemeClr val="tx1"/>
                </a:solidFill>
                <a:cs typeface="B Zar" panose="00000400000000000000" pitchFamily="2" charset="-78"/>
              </a:rPr>
              <a:t>بحث در مورد نابرابری و تجربه رایی روش شناختی </a:t>
            </a:r>
          </a:p>
          <a:p>
            <a:pPr algn="r" rtl="1"/>
            <a:r>
              <a:rPr lang="fa-IR" sz="2400" dirty="0" smtClean="0">
                <a:solidFill>
                  <a:srgbClr val="FF0000"/>
                </a:solidFill>
                <a:cs typeface="B Zar" panose="00000400000000000000" pitchFamily="2" charset="-78"/>
              </a:rPr>
              <a:t>در قردن بیستم بحث در مورد نابرابرس طبقاتی ،نژادی و جنسیتی در کانون مجادلات سیاسی قرار داشته است .</a:t>
            </a:r>
          </a:p>
          <a:p>
            <a:pPr algn="r" rtl="1"/>
            <a:r>
              <a:rPr lang="fa-IR" sz="2400" dirty="0" smtClean="0">
                <a:solidFill>
                  <a:schemeClr val="tx1"/>
                </a:solidFill>
                <a:cs typeface="B Zar" panose="00000400000000000000" pitchFamily="2" charset="-78"/>
              </a:rPr>
              <a:t>مطالعات بلاو و دانکن </a:t>
            </a:r>
          </a:p>
          <a:p>
            <a:pPr algn="r" rtl="1"/>
            <a:r>
              <a:rPr lang="fa-IR" sz="2400" dirty="0" smtClean="0">
                <a:solidFill>
                  <a:srgbClr val="FF0000"/>
                </a:solidFill>
                <a:cs typeface="B Zar" panose="00000400000000000000" pitchFamily="2" charset="-78"/>
              </a:rPr>
              <a:t>یکی از نافذ ترین مطالعات انجام شده در حوزه تجربه گرایی روش شناختی ،کتاب بلاودانکن (1967)تحت عنوان ساختار شغلی در امریکا است </a:t>
            </a:r>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61026783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Vertical)">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248195"/>
            <a:ext cx="8596668" cy="5793168"/>
          </a:xfrm>
        </p:spPr>
        <p:txBody>
          <a:bodyPr>
            <a:normAutofit/>
          </a:bodyPr>
          <a:lstStyle/>
          <a:p>
            <a:pPr algn="r" rtl="1"/>
            <a:r>
              <a:rPr lang="fa-IR" sz="2400" dirty="0" smtClean="0">
                <a:solidFill>
                  <a:schemeClr val="tx1"/>
                </a:solidFill>
                <a:cs typeface="B Zar" panose="00000400000000000000" pitchFamily="2" charset="-78"/>
              </a:rPr>
              <a:t>نظریه سرمایه انسانی  </a:t>
            </a:r>
          </a:p>
          <a:p>
            <a:pPr algn="r" rtl="1"/>
            <a:r>
              <a:rPr lang="fa-IR" sz="2400" dirty="0" smtClean="0">
                <a:solidFill>
                  <a:srgbClr val="FF0000"/>
                </a:solidFill>
                <a:cs typeface="B Zar" panose="00000400000000000000" pitchFamily="2" charset="-78"/>
              </a:rPr>
              <a:t>نظریه سرمایه انسانی که طلیعه تولد "اقتصاد اموزش و پرورش "است در نظریات تئودورشولتس متجلی شده است .شولتس در سال 1960،اعلام داشت که فرایند کسب مهارت و دانش از طریق اموزش و پرورش نباید نوعی مصرف تلقی شود .</a:t>
            </a:r>
          </a:p>
          <a:p>
            <a:pPr algn="r" rtl="1"/>
            <a:r>
              <a:rPr lang="fa-IR" sz="2400" dirty="0" smtClean="0">
                <a:solidFill>
                  <a:srgbClr val="FF0000"/>
                </a:solidFill>
                <a:cs typeface="B Zar" panose="00000400000000000000" pitchFamily="2" charset="-78"/>
              </a:rPr>
              <a:t>در این نظریه افراد ابزار خای علی اولیه و اصلی محسوب می شوند . قدرت مولد هر فرد بستگی به توانایی او و میزان سرمایه گذاری اش دارد  </a:t>
            </a:r>
          </a:p>
          <a:p>
            <a:pPr algn="r" rtl="1"/>
            <a:r>
              <a:rPr lang="fa-IR" sz="2400" dirty="0" smtClean="0">
                <a:solidFill>
                  <a:srgbClr val="FF0000"/>
                </a:solidFill>
                <a:cs typeface="B Zar" panose="00000400000000000000" pitchFamily="2" charset="-78"/>
              </a:rPr>
              <a:t>بدین ترتیب نظریه سرمایه انسانی همان اصل تحرک رقابتی را دنبال می کند .بدین معنا که فرصتهای افراد از قبل تعیین شده نیست ، فرصتها برای تمام افرادی که دارای توانای اند و تمایل به سرمایه گذاری برای خود دارند ، وجود دارد و هیچ مانع ساختاری برای پیشرفت وجود ندارد </a:t>
            </a:r>
          </a:p>
          <a:p>
            <a:pPr algn="r" rtl="1"/>
            <a:r>
              <a:rPr lang="fa-IR" sz="2400" dirty="0" smtClean="0">
                <a:solidFill>
                  <a:srgbClr val="FF0000"/>
                </a:solidFill>
                <a:cs typeface="B Zar" panose="00000400000000000000" pitchFamily="2" charset="-78"/>
              </a:rPr>
              <a:t>بدین تریب نظریه سرمایه انسانی ،اموزش و پرورش را نوعی سرمایه گذاری می داند که منیجه خود را در اینده ،نشان خواهد داد.</a:t>
            </a:r>
          </a:p>
          <a:p>
            <a:pPr algn="r" rtl="1"/>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113130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03011" y="4206240"/>
            <a:ext cx="7766936" cy="3474720"/>
          </a:xfrm>
        </p:spPr>
        <p:txBody>
          <a:bodyPr/>
          <a:lstStyle/>
          <a:p>
            <a:pPr algn="ctr">
              <a:lnSpc>
                <a:spcPct val="250000"/>
              </a:lnSpc>
            </a:pPr>
            <a:r>
              <a:rPr lang="fa-IR" sz="6000" dirty="0" smtClean="0">
                <a:solidFill>
                  <a:schemeClr val="tx1"/>
                </a:solidFill>
                <a:cs typeface="B Zar" panose="00000400000000000000" pitchFamily="2" charset="-78"/>
              </a:rPr>
              <a:t>جامعه شناسی آمورزش  و پرورش</a:t>
            </a:r>
            <a:br>
              <a:rPr lang="fa-IR" sz="6000" dirty="0" smtClean="0">
                <a:solidFill>
                  <a:schemeClr val="tx1"/>
                </a:solidFill>
                <a:cs typeface="B Zar" panose="00000400000000000000" pitchFamily="2" charset="-78"/>
              </a:rPr>
            </a:br>
            <a:r>
              <a:rPr lang="fa-IR" sz="6000" dirty="0">
                <a:solidFill>
                  <a:schemeClr val="tx1"/>
                </a:solidFill>
                <a:latin typeface=" bzar"/>
                <a:cs typeface="B Zar" panose="00000400000000000000" pitchFamily="2" charset="-78"/>
              </a:rPr>
              <a:t>علیرضا مالکی </a:t>
            </a:r>
            <a:r>
              <a:rPr lang="en-US" sz="6000" dirty="0">
                <a:solidFill>
                  <a:schemeClr val="tx1"/>
                </a:solidFill>
              </a:rPr>
              <a:t/>
            </a:r>
            <a:br>
              <a:rPr lang="en-US" sz="6000" dirty="0">
                <a:solidFill>
                  <a:schemeClr val="tx1"/>
                </a:solidFill>
              </a:rPr>
            </a:br>
            <a:endParaRPr lang="en-US" sz="6000" dirty="0">
              <a:solidFill>
                <a:schemeClr val="tx1"/>
              </a:solidFill>
              <a:cs typeface="B Zar" panose="00000400000000000000" pitchFamily="2" charset="-78"/>
            </a:endParaRPr>
          </a:p>
        </p:txBody>
      </p:sp>
    </p:spTree>
    <p:extLst>
      <p:ext uri="{BB962C8B-B14F-4D97-AF65-F5344CB8AC3E}">
        <p14:creationId xmlns:p14="http://schemas.microsoft.com/office/powerpoint/2010/main" val="147497105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431075"/>
            <a:ext cx="8596668" cy="5610288"/>
          </a:xfrm>
        </p:spPr>
        <p:txBody>
          <a:bodyPr>
            <a:normAutofit/>
          </a:bodyPr>
          <a:lstStyle/>
          <a:p>
            <a:pPr algn="r" rtl="1"/>
            <a:r>
              <a:rPr lang="fa-IR" sz="2400" dirty="0" smtClean="0">
                <a:cs typeface="B Zar" panose="00000400000000000000" pitchFamily="2" charset="-78"/>
              </a:rPr>
              <a:t>بر اساس نظریه سرمایه انسانی ، سرمایه گذاری بیشتر در پرورش ویژگیهای افراد کم در آمد، ابزار موثری برای از بین بردن فقر است  .</a:t>
            </a:r>
          </a:p>
          <a:p>
            <a:pPr algn="r" rtl="1"/>
            <a:r>
              <a:rPr lang="fa-IR" sz="2400" dirty="0" smtClean="0">
                <a:solidFill>
                  <a:srgbClr val="FF0000"/>
                </a:solidFill>
                <a:cs typeface="B Zar" panose="00000400000000000000" pitchFamily="2" charset="-78"/>
              </a:rPr>
              <a:t>ماسیمو پاچی ،اقتصاددان ایتالیایی دیدگاهی را عرصه نموده که اقتصاد اموزش و پرورش از ان غفلت کرده است .اوتحلیل تاریخی از رابطه بین تحصیل در مدرسه و ساختار اشتغال بدست داده است .</a:t>
            </a:r>
          </a:p>
          <a:p>
            <a:pPr algn="r" rtl="1"/>
            <a:endParaRPr lang="fa-IR" sz="2400" dirty="0" smtClean="0">
              <a:solidFill>
                <a:srgbClr val="FF0000"/>
              </a:solidFill>
              <a:cs typeface="B Zar" panose="00000400000000000000" pitchFamily="2" charset="-78"/>
            </a:endParaRPr>
          </a:p>
          <a:p>
            <a:pPr algn="r" rtl="1"/>
            <a:r>
              <a:rPr lang="fa-IR" sz="2400" dirty="0" smtClean="0">
                <a:solidFill>
                  <a:srgbClr val="FF0000"/>
                </a:solidFill>
                <a:cs typeface="B Zar" panose="00000400000000000000" pitchFamily="2" charset="-78"/>
              </a:rPr>
              <a:t>براساس این نظریه ،فقر کشور های جهان سوم ناشی ار ساختار روابط اقتصاد بین الملل نیست بلکه ناشی از ویژگی های داخلی آنها ، مخصوصا به علت نبود سرمایه انسانی است .</a:t>
            </a:r>
          </a:p>
          <a:p>
            <a:pPr algn="r" rtl="1"/>
            <a:endParaRPr lang="fa-IR" sz="2400" dirty="0" smtClean="0">
              <a:solidFill>
                <a:srgbClr val="FF0000"/>
              </a:solidFill>
              <a:cs typeface="B Zar" panose="00000400000000000000" pitchFamily="2" charset="-78"/>
            </a:endParaRPr>
          </a:p>
          <a:p>
            <a:pPr algn="r" rtl="1"/>
            <a:r>
              <a:rPr lang="fa-IR" sz="2400" dirty="0" smtClean="0">
                <a:solidFill>
                  <a:srgbClr val="FF0000"/>
                </a:solidFill>
                <a:cs typeface="B Zar" panose="00000400000000000000" pitchFamily="2" charset="-78"/>
              </a:rPr>
              <a:t>در واقع تاثیر مارکس بیشتر از انکه بر توسعه جامعه شناسی اموزش و پرورش باشد ، برروش تفکردرباره رابطه اموزش و پرورش و جامعه بوده است .ارزش دیدگاههای مارکس برای اموزش  و پرورش ،ناشی از بحث جالب او مورد تضاد است .</a:t>
            </a:r>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89740862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heel(1)">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heel(1)">
                                      <p:cBhvr>
                                        <p:cTn id="2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9634" y="418010"/>
            <a:ext cx="8947431" cy="5943601"/>
          </a:xfrm>
        </p:spPr>
        <p:txBody>
          <a:bodyPr>
            <a:normAutofit/>
          </a:bodyPr>
          <a:lstStyle/>
          <a:p>
            <a:pPr algn="r" rtl="1"/>
            <a:r>
              <a:rPr lang="fa-IR" sz="2400" dirty="0" smtClean="0">
                <a:cs typeface="B Zar" panose="00000400000000000000" pitchFamily="2" charset="-78"/>
              </a:rPr>
              <a:t>پذیرش نظریه تضاد توسط محققان جوان نشان می دهد که عوامل نسلی در تخریب نظریه کارکردگرایی ، دخیل بوده اند .به اعتقاد کارل مانهایم ،افرادی که در یک گروه سنی قرار دارند ،در فرایند تاریخی و اجتماعی موقعیت  مشترکی دارند</a:t>
            </a:r>
            <a:endParaRPr lang="en-US" sz="2400" dirty="0">
              <a:cs typeface="B Zar" panose="00000400000000000000" pitchFamily="2" charset="-78"/>
            </a:endParaRPr>
          </a:p>
          <a:p>
            <a:pPr algn="r" rtl="1"/>
            <a:r>
              <a:rPr lang="fa-IR" sz="2400" dirty="0" smtClean="0">
                <a:cs typeface="B Zar" panose="00000400000000000000" pitchFamily="2" charset="-78"/>
              </a:rPr>
              <a:t> مارکسیستهای ساختارگرا و اختیار گرا </a:t>
            </a:r>
          </a:p>
          <a:p>
            <a:pPr algn="r" rtl="1"/>
            <a:r>
              <a:rPr lang="fa-IR" sz="2400" dirty="0" smtClean="0">
                <a:solidFill>
                  <a:srgbClr val="FF0000"/>
                </a:solidFill>
                <a:cs typeface="B Zar" panose="00000400000000000000" pitchFamily="2" charset="-78"/>
              </a:rPr>
              <a:t>ساختار گرایی مارکسیستی آمیزه ای از دو مکتب مارکسیسم و ساختارگرایی است .توجه ویژه ساختار گرایی معطوف به ساختار های پنهان ولی مسلط برزندگی اجتماعی است </a:t>
            </a:r>
          </a:p>
          <a:p>
            <a:pPr algn="r" rtl="1"/>
            <a:r>
              <a:rPr lang="fa-IR" sz="2400" dirty="0" smtClean="0">
                <a:solidFill>
                  <a:schemeClr val="tx1"/>
                </a:solidFill>
                <a:cs typeface="B Zar" panose="00000400000000000000" pitchFamily="2" charset="-78"/>
              </a:rPr>
              <a:t>لویی آلتوسر </a:t>
            </a:r>
          </a:p>
          <a:p>
            <a:pPr algn="r" rtl="1"/>
            <a:r>
              <a:rPr lang="fa-IR" sz="2400" dirty="0" smtClean="0">
                <a:solidFill>
                  <a:srgbClr val="FF0000"/>
                </a:solidFill>
                <a:cs typeface="B Zar" panose="00000400000000000000" pitchFamily="2" charset="-78"/>
              </a:rPr>
              <a:t>به اعتقاد التوسر در تحلیل نهایی،پایه اقتصادی تعیین کننده ساختار جامعه است . به نظر او نوعی جبرگرایی اقتصادی بر بخشهای مختلف نظیر اموزش  و پرورش ساست و مذهب حاکم است ولی هر بخشی در عین حال دارای استقلال نسبی از دیگر بخشهاست .</a:t>
            </a:r>
          </a:p>
          <a:p>
            <a:pPr algn="r" rtl="1"/>
            <a:r>
              <a:rPr lang="fa-IR" sz="2400" dirty="0" smtClean="0">
                <a:solidFill>
                  <a:srgbClr val="FF0000"/>
                </a:solidFill>
                <a:cs typeface="B Zar" panose="00000400000000000000" pitchFamily="2" charset="-78"/>
              </a:rPr>
              <a:t>مهمترین بعد دیدگاه التوسر در مورد نظام اموزشی حالت جبرگرایانه نگرش اوست .در نظر التوسر ،ساختارها وفرایند های جامعه رفتار ادمی را تعیین می کنند و بدین ترتیب او مدرسه را ابزار یا ماشین طبقه حاکم می داند که ازطریق ان "ابزار تولید " و "روابط تولید " حفظ می شوند  </a:t>
            </a:r>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181911858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339635"/>
            <a:ext cx="8845489" cy="5701728"/>
          </a:xfrm>
        </p:spPr>
        <p:txBody>
          <a:bodyPr>
            <a:normAutofit/>
          </a:bodyPr>
          <a:lstStyle/>
          <a:p>
            <a:pPr algn="r" rtl="1"/>
            <a:r>
              <a:rPr lang="fa-IR" sz="2400" dirty="0" smtClean="0">
                <a:cs typeface="B Zar" panose="00000400000000000000" pitchFamily="2" charset="-78"/>
              </a:rPr>
              <a:t>نظریه تفوق در کانون اندیشه های گرامشی قرار دارد. این مفهوم که هگل گرایی گرامشی را منعکس می سازد ، به معنی اعمال رهبری فرهنگی از سوی طبقه  حاکم است (ریتزر 1374)</a:t>
            </a:r>
          </a:p>
          <a:p>
            <a:pPr algn="r" rtl="1"/>
            <a:r>
              <a:rPr lang="fa-IR" sz="2400" dirty="0" smtClean="0">
                <a:solidFill>
                  <a:srgbClr val="FF0000"/>
                </a:solidFill>
                <a:cs typeface="B Zar" panose="00000400000000000000" pitchFamily="2" charset="-78"/>
              </a:rPr>
              <a:t>بدین سان به اعتقاد گرامشی مدرسه صرفا سلطه طبقه حاکم را منعکس نمی کند(اندیشه التوسر) بلکه می تواند ابزاری برای تغییرات اجتماعی و بخصوص ابزاری برای سر نگونی سلطه نظام سرمایه داری نیز باشد .</a:t>
            </a:r>
          </a:p>
          <a:p>
            <a:pPr algn="r" rtl="1"/>
            <a:r>
              <a:rPr lang="fa-IR" sz="2400" dirty="0" smtClean="0">
                <a:solidFill>
                  <a:srgbClr val="FF0000"/>
                </a:solidFill>
                <a:cs typeface="B Zar" panose="00000400000000000000" pitchFamily="2" charset="-78"/>
              </a:rPr>
              <a:t>ماکس وبر(1920-1864)،  جامعه شناسی آلمانی که اغلب او را یکی از بناینگذاران جامعه شناسی یاد می کنند ،هرگز به طور صریح و مستقیم مقاله ای درباره اموزش و پرورش ننوشت .معروفیت وبر بیشتر به جهت نفی ماتریالیسم تاریخی ، نبرد طبقاتی و مخالفت با این اندیشه است که سلطه طبقه کارگر،هدف مطلوب تضاد های موجود در جوامع غربی است.</a:t>
            </a:r>
          </a:p>
          <a:p>
            <a:pPr algn="r" rtl="1"/>
            <a:r>
              <a:rPr lang="fa-IR" sz="2400" dirty="0" smtClean="0">
                <a:solidFill>
                  <a:srgbClr val="FF0000"/>
                </a:solidFill>
                <a:cs typeface="B Zar" panose="00000400000000000000" pitchFamily="2" charset="-78"/>
              </a:rPr>
              <a:t>مفهوم گروه بایگاهی از اهمیت زیادی در اثار وبر برخوردار است .وبر معتقد است که فعالیت اصلی مدرسه ، اموختن یک فرهنگ پایگاهی خاص است چه در داخل کلاس و چه بیرون از ان .</a:t>
            </a:r>
          </a:p>
          <a:p>
            <a:pPr marL="0" indent="0" algn="r" rtl="1">
              <a:buNone/>
            </a:pPr>
            <a:endParaRPr lang="en-US" sz="2400" dirty="0">
              <a:cs typeface="B Zar" panose="00000400000000000000" pitchFamily="2" charset="-78"/>
            </a:endParaRPr>
          </a:p>
        </p:txBody>
      </p:sp>
    </p:spTree>
    <p:extLst>
      <p:ext uri="{BB962C8B-B14F-4D97-AF65-F5344CB8AC3E}">
        <p14:creationId xmlns:p14="http://schemas.microsoft.com/office/powerpoint/2010/main" val="111309416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03461" y="378823"/>
            <a:ext cx="8596668" cy="5701728"/>
          </a:xfrm>
        </p:spPr>
        <p:txBody>
          <a:bodyPr>
            <a:normAutofit/>
          </a:bodyPr>
          <a:lstStyle/>
          <a:p>
            <a:pPr algn="r" rtl="1"/>
            <a:endParaRPr lang="fa-IR" sz="2400" dirty="0" smtClean="0">
              <a:cs typeface="B Zar" panose="00000400000000000000" pitchFamily="2" charset="-78"/>
            </a:endParaRPr>
          </a:p>
          <a:p>
            <a:pPr algn="r" rtl="1"/>
            <a:r>
              <a:rPr lang="fa-IR" sz="2400" dirty="0" smtClean="0">
                <a:cs typeface="B Zar" panose="00000400000000000000" pitchFamily="2" charset="-78"/>
              </a:rPr>
              <a:t>یکی از مهمترین تاثیرات وبر در جامعه شناسی،اندیشه او در مورد تفهم است یا به زبان پارسونز، مشاهده و تفسیر نظری حالت ذهنی عاملان ، به اتعقاد وبر،جامعه شناسی علمی است که می کوشد تا به فهم تفسیری کنش اجتماعی بپردازد و از این طریق به تبیین علی جریان کش و عوامل موثر بر ان دست یابد.</a:t>
            </a:r>
          </a:p>
          <a:p>
            <a:pPr algn="r" rtl="1"/>
            <a:endParaRPr lang="fa-IR" sz="2400" dirty="0" smtClean="0">
              <a:cs typeface="B Zar" panose="00000400000000000000" pitchFamily="2" charset="-78"/>
            </a:endParaRPr>
          </a:p>
          <a:p>
            <a:pPr algn="r" rtl="1"/>
            <a:r>
              <a:rPr lang="fa-IR" sz="2400" dirty="0" smtClean="0">
                <a:solidFill>
                  <a:srgbClr val="FF0000"/>
                </a:solidFill>
                <a:cs typeface="B Zar" panose="00000400000000000000" pitchFamily="2" charset="-78"/>
              </a:rPr>
              <a:t>مطالعه مدرسه به عنوان سازمان ،مدیون توجه وبر به افزایش دیوانسالاری در جامعه پیشرفته است . فرایند رشد دیوانسالاری در جامعه ،مربوط به چیزی است که وبر ان را اشکال در حال تغییر اقتدار مشروع یعنی :سنتی ،کاریزماتیک و عقلانی می دانست </a:t>
            </a:r>
          </a:p>
          <a:p>
            <a:pPr algn="r" rtl="1"/>
            <a:endParaRPr lang="fa-IR" sz="2400" dirty="0" smtClean="0">
              <a:solidFill>
                <a:srgbClr val="FF0000"/>
              </a:solidFill>
              <a:cs typeface="B Zar" panose="00000400000000000000" pitchFamily="2" charset="-78"/>
            </a:endParaRPr>
          </a:p>
          <a:p>
            <a:pPr algn="r" rtl="1"/>
            <a:r>
              <a:rPr lang="fa-IR" sz="2400" dirty="0" smtClean="0">
                <a:solidFill>
                  <a:srgbClr val="FF0000"/>
                </a:solidFill>
                <a:cs typeface="B Zar" panose="00000400000000000000" pitchFamily="2" charset="-78"/>
              </a:rPr>
              <a:t>به هر صورت شاید بتوان گفت یکی از دلایل بی توجهی جامعه شناسان اموزش و پرورش به وبر ،این واقعیت است که او را هرگز نظریه منسجمی در زمینه اموزش و پرورش ارائه نداد.</a:t>
            </a:r>
            <a:r>
              <a:rPr lang="fa-IR" sz="2400" dirty="0" smtClean="0">
                <a:cs typeface="B Zar" panose="00000400000000000000" pitchFamily="2" charset="-78"/>
              </a:rPr>
              <a:t> </a:t>
            </a:r>
            <a:endParaRPr lang="en-US" sz="2400" dirty="0">
              <a:cs typeface="B Zar" panose="00000400000000000000" pitchFamily="2" charset="-78"/>
            </a:endParaRPr>
          </a:p>
        </p:txBody>
      </p:sp>
    </p:spTree>
    <p:extLst>
      <p:ext uri="{BB962C8B-B14F-4D97-AF65-F5344CB8AC3E}">
        <p14:creationId xmlns:p14="http://schemas.microsoft.com/office/powerpoint/2010/main" val="138162567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80">
                                          <p:stCondLst>
                                            <p:cond delay="0"/>
                                          </p:stCondLst>
                                        </p:cTn>
                                        <p:tgtEl>
                                          <p:spTgt spid="3">
                                            <p:txEl>
                                              <p:pRg st="1" end="1"/>
                                            </p:txEl>
                                          </p:spTgt>
                                        </p:tgtEl>
                                      </p:cBhvr>
                                    </p:animEffect>
                                    <p:anim calcmode="lin" valueType="num">
                                      <p:cBhvr>
                                        <p:cTn id="8"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1" end="1"/>
                                            </p:txEl>
                                          </p:spTgt>
                                        </p:tgtEl>
                                      </p:cBhvr>
                                      <p:to x="100000" y="60000"/>
                                    </p:animScale>
                                    <p:animScale>
                                      <p:cBhvr>
                                        <p:cTn id="14" dur="166" decel="50000">
                                          <p:stCondLst>
                                            <p:cond delay="676"/>
                                          </p:stCondLst>
                                        </p:cTn>
                                        <p:tgtEl>
                                          <p:spTgt spid="3">
                                            <p:txEl>
                                              <p:pRg st="1" end="1"/>
                                            </p:txEl>
                                          </p:spTgt>
                                        </p:tgtEl>
                                      </p:cBhvr>
                                      <p:to x="100000" y="100000"/>
                                    </p:animScale>
                                    <p:animScale>
                                      <p:cBhvr>
                                        <p:cTn id="15" dur="26">
                                          <p:stCondLst>
                                            <p:cond delay="1312"/>
                                          </p:stCondLst>
                                        </p:cTn>
                                        <p:tgtEl>
                                          <p:spTgt spid="3">
                                            <p:txEl>
                                              <p:pRg st="1" end="1"/>
                                            </p:txEl>
                                          </p:spTgt>
                                        </p:tgtEl>
                                      </p:cBhvr>
                                      <p:to x="100000" y="80000"/>
                                    </p:animScale>
                                    <p:animScale>
                                      <p:cBhvr>
                                        <p:cTn id="16" dur="166" decel="50000">
                                          <p:stCondLst>
                                            <p:cond delay="1338"/>
                                          </p:stCondLst>
                                        </p:cTn>
                                        <p:tgtEl>
                                          <p:spTgt spid="3">
                                            <p:txEl>
                                              <p:pRg st="1" end="1"/>
                                            </p:txEl>
                                          </p:spTgt>
                                        </p:tgtEl>
                                      </p:cBhvr>
                                      <p:to x="100000" y="100000"/>
                                    </p:animScale>
                                    <p:animScale>
                                      <p:cBhvr>
                                        <p:cTn id="17" dur="26">
                                          <p:stCondLst>
                                            <p:cond delay="1642"/>
                                          </p:stCondLst>
                                        </p:cTn>
                                        <p:tgtEl>
                                          <p:spTgt spid="3">
                                            <p:txEl>
                                              <p:pRg st="1" end="1"/>
                                            </p:txEl>
                                          </p:spTgt>
                                        </p:tgtEl>
                                      </p:cBhvr>
                                      <p:to x="100000" y="90000"/>
                                    </p:animScale>
                                    <p:animScale>
                                      <p:cBhvr>
                                        <p:cTn id="18" dur="166" decel="50000">
                                          <p:stCondLst>
                                            <p:cond delay="1668"/>
                                          </p:stCondLst>
                                        </p:cTn>
                                        <p:tgtEl>
                                          <p:spTgt spid="3">
                                            <p:txEl>
                                              <p:pRg st="1" end="1"/>
                                            </p:txEl>
                                          </p:spTgt>
                                        </p:tgtEl>
                                      </p:cBhvr>
                                      <p:to x="100000" y="100000"/>
                                    </p:animScale>
                                    <p:animScale>
                                      <p:cBhvr>
                                        <p:cTn id="19" dur="26">
                                          <p:stCondLst>
                                            <p:cond delay="1808"/>
                                          </p:stCondLst>
                                        </p:cTn>
                                        <p:tgtEl>
                                          <p:spTgt spid="3">
                                            <p:txEl>
                                              <p:pRg st="1" end="1"/>
                                            </p:txEl>
                                          </p:spTgt>
                                        </p:tgtEl>
                                      </p:cBhvr>
                                      <p:to x="100000" y="95000"/>
                                    </p:animScale>
                                    <p:animScale>
                                      <p:cBhvr>
                                        <p:cTn id="20" dur="166" decel="50000">
                                          <p:stCondLst>
                                            <p:cond delay="1834"/>
                                          </p:stCondLst>
                                        </p:cTn>
                                        <p:tgtEl>
                                          <p:spTgt spid="3">
                                            <p:txEl>
                                              <p:pRg st="1" end="1"/>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wipe(down)">
                                      <p:cBhvr>
                                        <p:cTn id="25" dur="580">
                                          <p:stCondLst>
                                            <p:cond delay="0"/>
                                          </p:stCondLst>
                                        </p:cTn>
                                        <p:tgtEl>
                                          <p:spTgt spid="3">
                                            <p:txEl>
                                              <p:pRg st="3" end="3"/>
                                            </p:txEl>
                                          </p:spTgt>
                                        </p:tgtEl>
                                      </p:cBhvr>
                                    </p:animEffect>
                                    <p:anim calcmode="lin" valueType="num">
                                      <p:cBhvr>
                                        <p:cTn id="2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3" end="3"/>
                                            </p:txEl>
                                          </p:spTgt>
                                        </p:tgtEl>
                                      </p:cBhvr>
                                      <p:to x="100000" y="60000"/>
                                    </p:animScale>
                                    <p:animScale>
                                      <p:cBhvr>
                                        <p:cTn id="32" dur="166" decel="50000">
                                          <p:stCondLst>
                                            <p:cond delay="676"/>
                                          </p:stCondLst>
                                        </p:cTn>
                                        <p:tgtEl>
                                          <p:spTgt spid="3">
                                            <p:txEl>
                                              <p:pRg st="3" end="3"/>
                                            </p:txEl>
                                          </p:spTgt>
                                        </p:tgtEl>
                                      </p:cBhvr>
                                      <p:to x="100000" y="100000"/>
                                    </p:animScale>
                                    <p:animScale>
                                      <p:cBhvr>
                                        <p:cTn id="33" dur="26">
                                          <p:stCondLst>
                                            <p:cond delay="1312"/>
                                          </p:stCondLst>
                                        </p:cTn>
                                        <p:tgtEl>
                                          <p:spTgt spid="3">
                                            <p:txEl>
                                              <p:pRg st="3" end="3"/>
                                            </p:txEl>
                                          </p:spTgt>
                                        </p:tgtEl>
                                      </p:cBhvr>
                                      <p:to x="100000" y="80000"/>
                                    </p:animScale>
                                    <p:animScale>
                                      <p:cBhvr>
                                        <p:cTn id="34" dur="166" decel="50000">
                                          <p:stCondLst>
                                            <p:cond delay="1338"/>
                                          </p:stCondLst>
                                        </p:cTn>
                                        <p:tgtEl>
                                          <p:spTgt spid="3">
                                            <p:txEl>
                                              <p:pRg st="3" end="3"/>
                                            </p:txEl>
                                          </p:spTgt>
                                        </p:tgtEl>
                                      </p:cBhvr>
                                      <p:to x="100000" y="100000"/>
                                    </p:animScale>
                                    <p:animScale>
                                      <p:cBhvr>
                                        <p:cTn id="35" dur="26">
                                          <p:stCondLst>
                                            <p:cond delay="1642"/>
                                          </p:stCondLst>
                                        </p:cTn>
                                        <p:tgtEl>
                                          <p:spTgt spid="3">
                                            <p:txEl>
                                              <p:pRg st="3" end="3"/>
                                            </p:txEl>
                                          </p:spTgt>
                                        </p:tgtEl>
                                      </p:cBhvr>
                                      <p:to x="100000" y="90000"/>
                                    </p:animScale>
                                    <p:animScale>
                                      <p:cBhvr>
                                        <p:cTn id="36" dur="166" decel="50000">
                                          <p:stCondLst>
                                            <p:cond delay="1668"/>
                                          </p:stCondLst>
                                        </p:cTn>
                                        <p:tgtEl>
                                          <p:spTgt spid="3">
                                            <p:txEl>
                                              <p:pRg st="3" end="3"/>
                                            </p:txEl>
                                          </p:spTgt>
                                        </p:tgtEl>
                                      </p:cBhvr>
                                      <p:to x="100000" y="100000"/>
                                    </p:animScale>
                                    <p:animScale>
                                      <p:cBhvr>
                                        <p:cTn id="37" dur="26">
                                          <p:stCondLst>
                                            <p:cond delay="1808"/>
                                          </p:stCondLst>
                                        </p:cTn>
                                        <p:tgtEl>
                                          <p:spTgt spid="3">
                                            <p:txEl>
                                              <p:pRg st="3" end="3"/>
                                            </p:txEl>
                                          </p:spTgt>
                                        </p:tgtEl>
                                      </p:cBhvr>
                                      <p:to x="100000" y="95000"/>
                                    </p:animScale>
                                    <p:animScale>
                                      <p:cBhvr>
                                        <p:cTn id="38" dur="166" decel="50000">
                                          <p:stCondLst>
                                            <p:cond delay="1834"/>
                                          </p:stCondLst>
                                        </p:cTn>
                                        <p:tgtEl>
                                          <p:spTgt spid="3">
                                            <p:txEl>
                                              <p:pRg st="3" end="3"/>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wipe(down)">
                                      <p:cBhvr>
                                        <p:cTn id="43" dur="580">
                                          <p:stCondLst>
                                            <p:cond delay="0"/>
                                          </p:stCondLst>
                                        </p:cTn>
                                        <p:tgtEl>
                                          <p:spTgt spid="3">
                                            <p:txEl>
                                              <p:pRg st="5" end="5"/>
                                            </p:txEl>
                                          </p:spTgt>
                                        </p:tgtEl>
                                      </p:cBhvr>
                                    </p:animEffect>
                                    <p:anim calcmode="lin" valueType="num">
                                      <p:cBhvr>
                                        <p:cTn id="44"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5" end="5"/>
                                            </p:txEl>
                                          </p:spTgt>
                                        </p:tgtEl>
                                      </p:cBhvr>
                                      <p:to x="100000" y="60000"/>
                                    </p:animScale>
                                    <p:animScale>
                                      <p:cBhvr>
                                        <p:cTn id="50" dur="166" decel="50000">
                                          <p:stCondLst>
                                            <p:cond delay="676"/>
                                          </p:stCondLst>
                                        </p:cTn>
                                        <p:tgtEl>
                                          <p:spTgt spid="3">
                                            <p:txEl>
                                              <p:pRg st="5" end="5"/>
                                            </p:txEl>
                                          </p:spTgt>
                                        </p:tgtEl>
                                      </p:cBhvr>
                                      <p:to x="100000" y="100000"/>
                                    </p:animScale>
                                    <p:animScale>
                                      <p:cBhvr>
                                        <p:cTn id="51" dur="26">
                                          <p:stCondLst>
                                            <p:cond delay="1312"/>
                                          </p:stCondLst>
                                        </p:cTn>
                                        <p:tgtEl>
                                          <p:spTgt spid="3">
                                            <p:txEl>
                                              <p:pRg st="5" end="5"/>
                                            </p:txEl>
                                          </p:spTgt>
                                        </p:tgtEl>
                                      </p:cBhvr>
                                      <p:to x="100000" y="80000"/>
                                    </p:animScale>
                                    <p:animScale>
                                      <p:cBhvr>
                                        <p:cTn id="52" dur="166" decel="50000">
                                          <p:stCondLst>
                                            <p:cond delay="1338"/>
                                          </p:stCondLst>
                                        </p:cTn>
                                        <p:tgtEl>
                                          <p:spTgt spid="3">
                                            <p:txEl>
                                              <p:pRg st="5" end="5"/>
                                            </p:txEl>
                                          </p:spTgt>
                                        </p:tgtEl>
                                      </p:cBhvr>
                                      <p:to x="100000" y="100000"/>
                                    </p:animScale>
                                    <p:animScale>
                                      <p:cBhvr>
                                        <p:cTn id="53" dur="26">
                                          <p:stCondLst>
                                            <p:cond delay="1642"/>
                                          </p:stCondLst>
                                        </p:cTn>
                                        <p:tgtEl>
                                          <p:spTgt spid="3">
                                            <p:txEl>
                                              <p:pRg st="5" end="5"/>
                                            </p:txEl>
                                          </p:spTgt>
                                        </p:tgtEl>
                                      </p:cBhvr>
                                      <p:to x="100000" y="90000"/>
                                    </p:animScale>
                                    <p:animScale>
                                      <p:cBhvr>
                                        <p:cTn id="54" dur="166" decel="50000">
                                          <p:stCondLst>
                                            <p:cond delay="1668"/>
                                          </p:stCondLst>
                                        </p:cTn>
                                        <p:tgtEl>
                                          <p:spTgt spid="3">
                                            <p:txEl>
                                              <p:pRg st="5" end="5"/>
                                            </p:txEl>
                                          </p:spTgt>
                                        </p:tgtEl>
                                      </p:cBhvr>
                                      <p:to x="100000" y="100000"/>
                                    </p:animScale>
                                    <p:animScale>
                                      <p:cBhvr>
                                        <p:cTn id="55" dur="26">
                                          <p:stCondLst>
                                            <p:cond delay="1808"/>
                                          </p:stCondLst>
                                        </p:cTn>
                                        <p:tgtEl>
                                          <p:spTgt spid="3">
                                            <p:txEl>
                                              <p:pRg st="5" end="5"/>
                                            </p:txEl>
                                          </p:spTgt>
                                        </p:tgtEl>
                                      </p:cBhvr>
                                      <p:to x="100000" y="95000"/>
                                    </p:animScale>
                                    <p:animScale>
                                      <p:cBhvr>
                                        <p:cTn id="56"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274320"/>
            <a:ext cx="8780175" cy="6100353"/>
          </a:xfrm>
        </p:spPr>
        <p:txBody>
          <a:bodyPr>
            <a:normAutofit lnSpcReduction="10000"/>
          </a:bodyPr>
          <a:lstStyle/>
          <a:p>
            <a:pPr algn="r" rtl="1"/>
            <a:r>
              <a:rPr lang="fa-IR" sz="2400" dirty="0" smtClean="0">
                <a:cs typeface="B Zar" panose="00000400000000000000" pitchFamily="2" charset="-78"/>
              </a:rPr>
              <a:t>فصل سوم : نظریه های معاصر در جامعه شناسی اموزش و پرورش </a:t>
            </a:r>
          </a:p>
          <a:p>
            <a:pPr algn="r" rtl="1"/>
            <a:r>
              <a:rPr lang="fa-IR" sz="2400" dirty="0" smtClean="0">
                <a:solidFill>
                  <a:srgbClr val="FF0000"/>
                </a:solidFill>
                <a:cs typeface="B Zar" panose="00000400000000000000" pitchFamily="2" charset="-78"/>
              </a:rPr>
              <a:t>پارادایم انتقادی </a:t>
            </a:r>
          </a:p>
          <a:p>
            <a:pPr algn="r" rtl="1"/>
            <a:r>
              <a:rPr lang="fa-IR" sz="2400" dirty="0" smtClean="0">
                <a:solidFill>
                  <a:srgbClr val="FF0000"/>
                </a:solidFill>
                <a:cs typeface="B Zar" panose="00000400000000000000" pitchFamily="2" charset="-78"/>
              </a:rPr>
              <a:t>پارادایم انتقادی تفسیر متفاوتی از اموزش و پرورش و رابطه ان با جامعه ،ارائه می دهد .این پارادایم نیز همانند پارادایم کارکردگرایی ،معتقد است مدرسه رابطه نزدیکی با جامعه دارد اما براین باور است که مدرسه بیشتر با تقاضا سرامدان جامعه رابطه دارد تا با نیاز های کل ان .</a:t>
            </a:r>
          </a:p>
          <a:p>
            <a:pPr algn="r" rtl="1"/>
            <a:r>
              <a:rPr lang="fa-IR" sz="2400" dirty="0" smtClean="0">
                <a:solidFill>
                  <a:srgbClr val="FF0000"/>
                </a:solidFill>
                <a:cs typeface="B Zar" panose="00000400000000000000" pitchFamily="2" charset="-78"/>
              </a:rPr>
              <a:t>پارادایم کارکردگرایی زمانی پدیدار شد که فضای فکری در مورد ویژگیهای جامعه معاصر و اینده احتمالی ان بسیار خوش بینانه بود.جامعه جدید به عنوان جامعه عقلانی و شایسته سالاری نگریسته می شد که در ان تعصب ،پیشداوری و جهل بزودی از بین خواهد رفت .</a:t>
            </a:r>
          </a:p>
          <a:p>
            <a:pPr algn="r" rtl="1"/>
            <a:r>
              <a:rPr lang="fa-IR" sz="2400" dirty="0" smtClean="0">
                <a:solidFill>
                  <a:srgbClr val="FF0000"/>
                </a:solidFill>
                <a:cs typeface="B Zar" panose="00000400000000000000" pitchFamily="2" charset="-78"/>
              </a:rPr>
              <a:t>طبق نظریه لیبرال مدرسه وسیله ای است که از طریق ان افراد ضعیف تر و بی بضاعت می توانند به پایگاههای بالاتر دست یابند </a:t>
            </a:r>
          </a:p>
          <a:p>
            <a:pPr algn="r" rtl="1"/>
            <a:r>
              <a:rPr lang="fa-IR" sz="2400" dirty="0" smtClean="0">
                <a:solidFill>
                  <a:srgbClr val="FF0000"/>
                </a:solidFill>
                <a:cs typeface="B Zar" panose="00000400000000000000" pitchFamily="2" charset="-78"/>
              </a:rPr>
              <a:t>نویسندگان انتقادی تاکید بر این دارند که مدرسه تمایلی به تغییر در روابط اجتماعی ندارد و تابع نظم سیاسی-اجتماعی و اقتصادی جاکم است </a:t>
            </a:r>
          </a:p>
          <a:p>
            <a:pPr marL="0" indent="0" algn="r" rtl="1">
              <a:buNone/>
            </a:pPr>
            <a:endParaRPr lang="fa-IR" sz="2400" dirty="0" smtClean="0">
              <a:solidFill>
                <a:srgbClr val="FF0000"/>
              </a:solidFill>
              <a:cs typeface="B Zar" panose="00000400000000000000" pitchFamily="2" charset="-78"/>
            </a:endParaRPr>
          </a:p>
          <a:p>
            <a:pPr marL="0" indent="0" algn="r" rtl="1">
              <a:buNone/>
            </a:pPr>
            <a:r>
              <a:rPr lang="fa-IR" sz="2400" dirty="0" smtClean="0">
                <a:solidFill>
                  <a:srgbClr val="FF0000"/>
                </a:solidFill>
                <a:cs typeface="B Zar" panose="00000400000000000000" pitchFamily="2" charset="-78"/>
              </a:rPr>
              <a:t> </a:t>
            </a:r>
          </a:p>
          <a:p>
            <a:pPr algn="r" rtl="1"/>
            <a:endParaRPr lang="fa-IR"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205667036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randombar(horizontal)">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326571"/>
            <a:ext cx="8767112" cy="6283235"/>
          </a:xfrm>
        </p:spPr>
        <p:txBody>
          <a:bodyPr>
            <a:normAutofit/>
          </a:bodyPr>
          <a:lstStyle/>
          <a:p>
            <a:pPr algn="r" rtl="1"/>
            <a:r>
              <a:rPr lang="fa-IR" sz="2400" dirty="0" smtClean="0">
                <a:cs typeface="B Zar" panose="00000400000000000000" pitchFamily="2" charset="-78"/>
              </a:rPr>
              <a:t>پائولوفریره :اموزش و پرورش و کنش فرهنگی </a:t>
            </a:r>
          </a:p>
          <a:p>
            <a:pPr algn="r" rtl="1"/>
            <a:r>
              <a:rPr lang="fa-IR" sz="2400" dirty="0" smtClean="0">
                <a:solidFill>
                  <a:srgbClr val="FF0000"/>
                </a:solidFill>
                <a:cs typeface="B Zar" panose="00000400000000000000" pitchFamily="2" charset="-78"/>
              </a:rPr>
              <a:t>به اعتقاد فریره  وظیفه تاریخی ادمی تغییر دادن واقعیت است که دقیقا تغییر دادن خود او محسوب می شود زیرا به تصور فریره ادمی خود ،واقعیت را می سازد </a:t>
            </a:r>
          </a:p>
          <a:p>
            <a:pPr algn="r" rtl="1"/>
            <a:r>
              <a:rPr lang="fa-IR" sz="2400" dirty="0" smtClean="0">
                <a:solidFill>
                  <a:srgbClr val="FF0000"/>
                </a:solidFill>
                <a:cs typeface="B Zar" panose="00000400000000000000" pitchFamily="2" charset="-78"/>
              </a:rPr>
              <a:t>به نظر فریره ،ستمدیدگان موجوداتی ناقصند یعنی انسان کاملی نیستند و این عمل ستمگران است که مانع از کامل شدن انسانیت ستمدیدگان می شود.</a:t>
            </a:r>
          </a:p>
          <a:p>
            <a:pPr algn="r" rtl="1"/>
            <a:r>
              <a:rPr lang="fa-IR" sz="2400" dirty="0" smtClean="0">
                <a:solidFill>
                  <a:srgbClr val="FF0000"/>
                </a:solidFill>
                <a:cs typeface="B Zar" panose="00000400000000000000" pitchFamily="2" charset="-78"/>
              </a:rPr>
              <a:t>اصل اساسی فریره این است که در واقع ؛اموزش و پرورش بیطرف نمی تواند وجود داشته باشد </a:t>
            </a:r>
          </a:p>
          <a:p>
            <a:pPr algn="r" rtl="1"/>
            <a:r>
              <a:rPr lang="fa-IR" sz="2400" dirty="0" smtClean="0">
                <a:solidFill>
                  <a:srgbClr val="FF0000"/>
                </a:solidFill>
                <a:cs typeface="B Zar" panose="00000400000000000000" pitchFamily="2" charset="-78"/>
              </a:rPr>
              <a:t>به اعتقاد فریره یکی از شرایط رهایی از وضعیت سلطه ،نوعی قعالیت اموزشی است که به اگاهی سیاسی منجر شود در هر انقلاب اجتماعی و فرهنگی،اولین وظیفه باید عمل فرهنگی برای ارادی باشد و انجام چنین کاری مستلزم نوعی جدیدی از اموزش و پرورش است .</a:t>
            </a:r>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70799959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496389"/>
            <a:ext cx="8596668" cy="5544973"/>
          </a:xfrm>
        </p:spPr>
        <p:txBody>
          <a:bodyPr>
            <a:normAutofit/>
          </a:bodyPr>
          <a:lstStyle/>
          <a:p>
            <a:pPr algn="r" rtl="1"/>
            <a:r>
              <a:rPr lang="fa-IR" sz="2400" dirty="0" smtClean="0">
                <a:cs typeface="B Zar" panose="00000400000000000000" pitchFamily="2" charset="-78"/>
              </a:rPr>
              <a:t>فریره همواره تاکید می کرد که مدرسه فرایندی خنثی و بیطرف  نیست .ادعای بی طرفی مدرسه؛یک ایدئولوژی مرسوم است که کارکرد سیاسی مدرسه پنهان می سازد .فریره از ان دسته مارکسیستهایی نیست که ادعا می کنند مدرسه صرفا تسمه انتقالی است که دانش اموزان را با وارد کردن در قلمرو کنار،از خود بیگانه می کند .</a:t>
            </a:r>
          </a:p>
          <a:p>
            <a:pPr algn="r" rtl="1"/>
            <a:r>
              <a:rPr lang="fa-IR" sz="2400" dirty="0" smtClean="0">
                <a:solidFill>
                  <a:srgbClr val="FF0000"/>
                </a:solidFill>
                <a:cs typeface="B Zar" panose="00000400000000000000" pitchFamily="2" charset="-78"/>
              </a:rPr>
              <a:t>فریره نیز همانند گرامشی ،بیشتر به این توجه دارد که چگونه ابزار های ایدئولوژیک سبب اطاعت و فرمانبرداری مردم می شوند .</a:t>
            </a:r>
          </a:p>
          <a:p>
            <a:pPr algn="r" rtl="1"/>
            <a:r>
              <a:rPr lang="fa-IR" sz="2400" dirty="0" smtClean="0">
                <a:solidFill>
                  <a:srgbClr val="FF0000"/>
                </a:solidFill>
                <a:cs typeface="B Zar" panose="00000400000000000000" pitchFamily="2" charset="-78"/>
              </a:rPr>
              <a:t>اما از ابعاد دیگر مدرسه بسیار بی تاثیر است .مهارتهای اولیه خواندن و نوشتن و شمارش اعداد،صرفا نیاز به حضور در مدرسه ندارد .این مهارتها می توان در مراکز می توان در مراکز خاصی بدین منظور طراحی  می شوند .</a:t>
            </a:r>
          </a:p>
          <a:p>
            <a:pPr algn="r" rtl="1"/>
            <a:r>
              <a:rPr lang="fa-IR" sz="2400" dirty="0" smtClean="0">
                <a:solidFill>
                  <a:srgbClr val="FF0000"/>
                </a:solidFill>
                <a:cs typeface="B Zar" panose="00000400000000000000" pitchFamily="2" charset="-78"/>
              </a:rPr>
              <a:t>پیوند نزدیک بین میزان تحصیلات و پایگاه شغلی بیان کننده این نیست که جامعه ما عقلانی تر و شایسته سالارتر شده است ،بلکه این پیوند نشان دهنده این تصور غلط است که اموزش و پرورش رسمی مترادف با تعلیم و تربیت است و اینکه ملاک و معیار شایستگی است.</a:t>
            </a:r>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67110105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8510" y="496389"/>
            <a:ext cx="8871615" cy="5238205"/>
          </a:xfrm>
        </p:spPr>
        <p:txBody>
          <a:bodyPr>
            <a:normAutofit/>
          </a:bodyPr>
          <a:lstStyle/>
          <a:p>
            <a:pPr algn="r" rtl="1"/>
            <a:r>
              <a:rPr lang="fa-IR" sz="2400" dirty="0" smtClean="0">
                <a:cs typeface="B Zar" panose="00000400000000000000" pitchFamily="2" charset="-78"/>
              </a:rPr>
              <a:t>در اوایل دهه 1960فرزند یک کارگر یا کشاورزدر فرانسه برای ورود به دانشگاه شانسی کمتر از یک درصد داشت، درحالی که همین شانس برای فرزندان مدیران ارشد و مشاغل خرفه ای رده بالا مثل پزشکان و وکلا شصت درصد بود .</a:t>
            </a:r>
          </a:p>
          <a:p>
            <a:pPr algn="r" rtl="1"/>
            <a:r>
              <a:rPr lang="fa-IR" sz="2400" dirty="0" smtClean="0">
                <a:solidFill>
                  <a:srgbClr val="FF0000"/>
                </a:solidFill>
                <a:cs typeface="B Zar" panose="00000400000000000000" pitchFamily="2" charset="-78"/>
              </a:rPr>
              <a:t>بولز و جینتیس ازجمله متفکرانی هستند که در دوران معاصر برای تحلیل نظامهای آموزشی ،قبل از هر چیز به ویژگی نیرو ها و روابط اجتماعی تولید توجه کرده اند.</a:t>
            </a:r>
          </a:p>
          <a:p>
            <a:pPr algn="r" rtl="1"/>
            <a:r>
              <a:rPr lang="fa-IR" sz="2400" dirty="0" smtClean="0">
                <a:solidFill>
                  <a:srgbClr val="FF0000"/>
                </a:solidFill>
                <a:cs typeface="B Zar" panose="00000400000000000000" pitchFamily="2" charset="-78"/>
              </a:rPr>
              <a:t>پیوند سه نهاد: خانواده ،کار ،مدرسه ،چهارچوبی اساسی برای نظریه بولز و جینتیس در خصوص نقش اموزش  وپرورش در باز تولید تقسیم کار اجتماعی فراهم می سازد</a:t>
            </a:r>
          </a:p>
          <a:p>
            <a:pPr algn="r" rtl="1"/>
            <a:r>
              <a:rPr lang="fa-IR" sz="2400" dirty="0" smtClean="0">
                <a:cs typeface="B Zar" panose="00000400000000000000" pitchFamily="2" charset="-78"/>
              </a:rPr>
              <a:t> انها با توجه به نقش مدرسه در خانواده ،مدرسه ،و محیط کار نابرابری طبقاتی را همیشگی و دائمی می سازد . براساس این نظریه ،در جامعه سرمایه داری روابط متقابلی بین اموزش و پرورش و اقتصاد وجود دارد .</a:t>
            </a:r>
            <a:endParaRPr lang="en-US" sz="2400" dirty="0">
              <a:cs typeface="B Zar" panose="00000400000000000000" pitchFamily="2" charset="-78"/>
            </a:endParaRPr>
          </a:p>
        </p:txBody>
      </p:sp>
    </p:spTree>
    <p:extLst>
      <p:ext uri="{BB962C8B-B14F-4D97-AF65-F5344CB8AC3E}">
        <p14:creationId xmlns:p14="http://schemas.microsoft.com/office/powerpoint/2010/main" val="675532849"/>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300447"/>
            <a:ext cx="8596668" cy="5740916"/>
          </a:xfrm>
        </p:spPr>
        <p:txBody>
          <a:bodyPr>
            <a:normAutofit/>
          </a:bodyPr>
          <a:lstStyle/>
          <a:p>
            <a:pPr algn="r" rtl="1"/>
            <a:r>
              <a:rPr lang="fa-IR" sz="2400" dirty="0" smtClean="0">
                <a:solidFill>
                  <a:srgbClr val="FF0000"/>
                </a:solidFill>
                <a:cs typeface="B Zar" panose="00000400000000000000" pitchFamily="2" charset="-78"/>
              </a:rPr>
              <a:t>بدین سان نظریه باز تولید سبب افزایش اهمیت اقتصاد سیاسی در نظریه اموزش و پرورش گردید .به عنوان مثال بولز و جینتیس سعی کرده اند  نشان دهند که چگونه مشابهت و تطابق بین روابط اجتماعی تولید و اموزش و پرورش به بازتولید روابط طبقاتی منجر شده است .</a:t>
            </a:r>
          </a:p>
          <a:p>
            <a:pPr algn="r" rtl="1"/>
            <a:r>
              <a:rPr lang="fa-IR" sz="2400" dirty="0" smtClean="0">
                <a:solidFill>
                  <a:schemeClr val="tx1"/>
                </a:solidFill>
                <a:cs typeface="B Zar" panose="00000400000000000000" pitchFamily="2" charset="-78"/>
              </a:rPr>
              <a:t>در واقع فرضیه اصلی نظریه تطابق این است که مدرسه را نمی توان به عنوان نهادی مجزا از شرایط اقتصادی و اجتماعی موجود تحلیل کرد . پس این نظریه نوعی تحلیل طبقاتی از مدرسه ارائه داده و بدین طریق تقصیر مشکلات اموزشی را معلم و دانش اموز به ساختار جامعه منتقل می کند .</a:t>
            </a:r>
          </a:p>
          <a:p>
            <a:pPr algn="r" rtl="1"/>
            <a:r>
              <a:rPr lang="fa-IR" sz="2400" dirty="0" smtClean="0">
                <a:solidFill>
                  <a:srgbClr val="FF0000"/>
                </a:solidFill>
                <a:cs typeface="B Zar" panose="00000400000000000000" pitchFamily="2" charset="-78"/>
              </a:rPr>
              <a:t>تحلیل بولز و جینتیس از لحاظ روش و نوع نگرش با تحلیل ایلیج تفاوت زیادی دارد .اپلیچ یک عالم اجتماعی نیست  و برای استدلالهای خود هیچ مدرک و شاهد تجربی ارائه نداده و اثارش مملو از تعمیم دهی است .</a:t>
            </a:r>
          </a:p>
          <a:p>
            <a:pPr algn="r" rtl="1"/>
            <a:r>
              <a:rPr lang="fa-IR" sz="2400" dirty="0" smtClean="0">
                <a:solidFill>
                  <a:srgbClr val="FF0000"/>
                </a:solidFill>
                <a:cs typeface="B Zar" panose="00000400000000000000" pitchFamily="2" charset="-78"/>
              </a:rPr>
              <a:t>متقدان به نقاط ضعف این نظریه ها درزمینه های ذیل اشاره کرده اند: برخورداری از دیدگاه منفعل نسبت به انسانها ،بدبینی سیاسی و عدم توجه به تناقضها و بحرانهای موجود در مدرسه و محیط کار</a:t>
            </a:r>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120615361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261257"/>
            <a:ext cx="8714860" cy="6061166"/>
          </a:xfrm>
        </p:spPr>
        <p:txBody>
          <a:bodyPr>
            <a:normAutofit/>
          </a:bodyPr>
          <a:lstStyle/>
          <a:p>
            <a:pPr algn="r" rtl="1"/>
            <a:r>
              <a:rPr lang="fa-IR" sz="2400" dirty="0" smtClean="0">
                <a:cs typeface="B Zar" panose="00000400000000000000" pitchFamily="2" charset="-78"/>
              </a:rPr>
              <a:t>دیدگاه بازتولید اجتماعی اگر چه برخی از نواقص موجود در نظریه کارکردگرایی را از بین برده ولی خود این دیدگاه نیز با مشکلاتی مواجه است از جمله اینکار دارای جبرگرایی یک بعدی است و دیدگاه بسیار ساده ای در مورد ساز وکارهای بازتولید اجتماعی و فرهنگی در مدرسه ارائه می دهد و حتی ،نوعی نگرش غیر تاریخی نسبت به انسان دارد و با تغییرات شدید اجتماعی کاملا مخالف است .</a:t>
            </a:r>
          </a:p>
          <a:p>
            <a:pPr algn="r" rtl="1"/>
            <a:r>
              <a:rPr lang="fa-IR" sz="2400" dirty="0" smtClean="0">
                <a:solidFill>
                  <a:srgbClr val="FF0000"/>
                </a:solidFill>
                <a:cs typeface="B Zar" panose="00000400000000000000" pitchFamily="2" charset="-78"/>
              </a:rPr>
              <a:t>ارنوت و ویتی معتقدند که نظریه تطابق نتوانسته زندگی کلاس درس، تعارضها و کشمکشهای موجود در درون مدرسه و تضاد بین مدرسه و اقتصاد را توصیف و تبیین کند .</a:t>
            </a:r>
          </a:p>
          <a:p>
            <a:pPr algn="r" rtl="1"/>
            <a:r>
              <a:rPr lang="fa-IR" sz="2400" dirty="0" smtClean="0">
                <a:solidFill>
                  <a:srgbClr val="FF0000"/>
                </a:solidFill>
                <a:cs typeface="B Zar" panose="00000400000000000000" pitchFamily="2" charset="-78"/>
              </a:rPr>
              <a:t>فرضیه اسای این نظریه پرداز باز تولید فرهنگی این است که در داخل نظام اموزشی ،شکل خاصی از نظم و اجتماعی وجود دارد که این نظم ناشی از شرایط اجتماعی و تاریخی خارج از این نظام است .</a:t>
            </a:r>
          </a:p>
          <a:p>
            <a:pPr algn="r" rtl="1"/>
            <a:r>
              <a:rPr lang="fa-IR" sz="2400" dirty="0" smtClean="0">
                <a:solidFill>
                  <a:srgbClr val="FF0000"/>
                </a:solidFill>
                <a:cs typeface="B Zar" panose="00000400000000000000" pitchFamily="2" charset="-78"/>
              </a:rPr>
              <a:t>اوساختار اجتماعی را در وهله اول به صورت نظامی از نابرابریهای طبقاتی می داند و معتقد است سازو کار اصلی که از طریق ان تاثیران این ساختار انتقال می باید ، همانا خانواده است .موقعیت طبقاتی خانواده عامل اصلی تعیین کننده قواعد زبانشناختی است .</a:t>
            </a:r>
          </a:p>
          <a:p>
            <a:pPr algn="r" rtl="1"/>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106609000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74767"/>
            <a:ext cx="8596668" cy="5466596"/>
          </a:xfrm>
        </p:spPr>
        <p:txBody>
          <a:bodyPr>
            <a:normAutofit/>
          </a:bodyPr>
          <a:lstStyle/>
          <a:p>
            <a:pPr marL="0" indent="0" algn="r" rtl="1">
              <a:buNone/>
            </a:pPr>
            <a:r>
              <a:rPr lang="fa-IR" sz="2400" dirty="0" smtClean="0">
                <a:cs typeface="B Zar" panose="00000400000000000000" pitchFamily="2" charset="-78"/>
              </a:rPr>
              <a:t>فصل اول : کلیات </a:t>
            </a:r>
          </a:p>
          <a:p>
            <a:pPr marL="0" indent="0" algn="r" rtl="1">
              <a:buNone/>
            </a:pPr>
            <a:r>
              <a:rPr lang="fa-IR" sz="2400" dirty="0" smtClean="0">
                <a:solidFill>
                  <a:srgbClr val="FF0000"/>
                </a:solidFill>
                <a:cs typeface="B Zar" panose="00000400000000000000" pitchFamily="2" charset="-78"/>
              </a:rPr>
              <a:t>پیدایش اصطلاح جامعه شناسی پرورشی به اوایل قرن گذشته بر می گردد یعنی زمانی که جامعه شناسی پرورشی به عنوان ماده درسی در کالجها و دانشگاه های امریکا ارائه می شد . در واقع، جامعه شناسی پرورشی کوشیدند عنصر اخلاقی را وارد این رشته کنند .برای مثال :</a:t>
            </a:r>
          </a:p>
          <a:p>
            <a:pPr marL="0" indent="0" algn="r" rtl="1">
              <a:buNone/>
            </a:pPr>
            <a:r>
              <a:rPr lang="fa-IR" sz="2400" dirty="0" smtClean="0">
                <a:solidFill>
                  <a:srgbClr val="FF0000"/>
                </a:solidFill>
                <a:cs typeface="B Zar" panose="00000400000000000000" pitchFamily="2" charset="-78"/>
              </a:rPr>
              <a:t>بستر وارد از بنیانگذاران جامعه شناسی امریکا و اولین رئیس انجمن جامعه شناسی این کشور، معتقد بود که آموزش و پرورش منبع اصلی ترقی آدمی و عامل عمده تغییر در اوست و  می تواند تعهد اخلاقی و رشد شناختی برای نیل به جامعه </a:t>
            </a:r>
            <a:r>
              <a:rPr lang="fa-IR" sz="2400" dirty="0" smtClean="0">
                <a:solidFill>
                  <a:srgbClr val="FF0000"/>
                </a:solidFill>
                <a:cs typeface="B Zar" panose="00000400000000000000" pitchFamily="2" charset="-78"/>
              </a:rPr>
              <a:t>ب</a:t>
            </a:r>
            <a:r>
              <a:rPr lang="fa-IR" sz="2400" dirty="0">
                <a:solidFill>
                  <a:srgbClr val="FF0000"/>
                </a:solidFill>
                <a:cs typeface="B Zar" panose="00000400000000000000" pitchFamily="2" charset="-78"/>
              </a:rPr>
              <a:t>ه</a:t>
            </a:r>
            <a:r>
              <a:rPr lang="fa-IR" sz="2400" dirty="0" smtClean="0">
                <a:solidFill>
                  <a:srgbClr val="FF0000"/>
                </a:solidFill>
                <a:cs typeface="B Zar" panose="00000400000000000000" pitchFamily="2" charset="-78"/>
              </a:rPr>
              <a:t>تر </a:t>
            </a:r>
            <a:r>
              <a:rPr lang="fa-IR" sz="2400" dirty="0" smtClean="0">
                <a:solidFill>
                  <a:srgbClr val="FF0000"/>
                </a:solidFill>
                <a:cs typeface="B Zar" panose="00000400000000000000" pitchFamily="2" charset="-78"/>
              </a:rPr>
              <a:t>را  سبب شود .</a:t>
            </a:r>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423452874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130629"/>
            <a:ext cx="9002243" cy="6061165"/>
          </a:xfrm>
        </p:spPr>
        <p:txBody>
          <a:bodyPr>
            <a:normAutofit/>
          </a:bodyPr>
          <a:lstStyle/>
          <a:p>
            <a:pPr algn="r" rtl="1"/>
            <a:r>
              <a:rPr lang="fa-IR" sz="2400" dirty="0" smtClean="0">
                <a:cs typeface="B Zar" panose="00000400000000000000" pitchFamily="2" charset="-78"/>
              </a:rPr>
              <a:t>اما قواعد مفصل در میان افرادی ظاهر می شود که نگرش فردی تری نسبت به زندگی دارند .این نوع قواعد ،بیشتر نشان دهنده  تفاوت است تا تشابه ،در نتیجه نیازمند توضیح شفاهی است .به همین جهت والدین متوسط تمایل دارند که در پاسخ به سوالات کودکان خود ،توضیخانی منطقی ارائه دهند .</a:t>
            </a:r>
          </a:p>
          <a:p>
            <a:pPr algn="r" rtl="1"/>
            <a:r>
              <a:rPr lang="fa-IR" sz="2400" dirty="0" smtClean="0">
                <a:solidFill>
                  <a:srgbClr val="FF0000"/>
                </a:solidFill>
                <a:cs typeface="B Zar" panose="00000400000000000000" pitchFamily="2" charset="-78"/>
              </a:rPr>
              <a:t>تمایز بین زبان عامیانه و رسمی در روابط قدرت ،بسیار حائز اهمیت است . در زبان عامیانه مرزی بین محتوا و امر و نهی وجود ندارد . در واقع ،دلیل یک دستور از جمله ان دستور  و فرمان جدا و متمایز نمی شود .</a:t>
            </a:r>
          </a:p>
          <a:p>
            <a:pPr algn="r" rtl="1"/>
            <a:r>
              <a:rPr lang="fa-IR" sz="2400" dirty="0" smtClean="0">
                <a:solidFill>
                  <a:srgbClr val="FF0000"/>
                </a:solidFill>
                <a:cs typeface="B Zar" panose="00000400000000000000" pitchFamily="2" charset="-78"/>
              </a:rPr>
              <a:t>نتیجه دارا بودن کد های محدود این است که کودک نمی تواند به سلسله مراتب مفهمومی پیچیده دسترسی یابد و از درک علیت پیچیده عاجز می شود .</a:t>
            </a:r>
          </a:p>
          <a:p>
            <a:pPr algn="r" rtl="1"/>
            <a:r>
              <a:rPr lang="fa-IR" sz="2400" dirty="0" smtClean="0">
                <a:solidFill>
                  <a:srgbClr val="FF0000"/>
                </a:solidFill>
                <a:cs typeface="B Zar" panose="00000400000000000000" pitchFamily="2" charset="-78"/>
              </a:rPr>
              <a:t>علی رغم دشواریهای تجربی موجودر در ارای برنشتاین در مورد طبقه و قاعده زبانی از اندیشه او برای تحلیل و تبیین نقش تفاوتهای طبقاتی در موفقیت تحصیلی دانش اموزان استفاده زیادی شده است </a:t>
            </a:r>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27828820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248194"/>
            <a:ext cx="8832426" cy="6217919"/>
          </a:xfrm>
        </p:spPr>
        <p:txBody>
          <a:bodyPr>
            <a:normAutofit/>
          </a:bodyPr>
          <a:lstStyle/>
          <a:p>
            <a:pPr algn="r" rtl="1"/>
            <a:r>
              <a:rPr lang="fa-IR" sz="2400" dirty="0" smtClean="0">
                <a:cs typeface="B Zar" panose="00000400000000000000" pitchFamily="2" charset="-78"/>
              </a:rPr>
              <a:t>پی یر بوردیو از جمله متفکران برجسته جامعه شناسی اموزش و پرورش در فرانسه بود که اثار بسیار کمی او به زبانهای دیگر ترجمه شده است .</a:t>
            </a:r>
          </a:p>
          <a:p>
            <a:pPr algn="r" rtl="1"/>
            <a:r>
              <a:rPr lang="fa-IR" sz="2400" dirty="0" smtClean="0">
                <a:solidFill>
                  <a:srgbClr val="FF0000"/>
                </a:solidFill>
                <a:cs typeface="B Zar" panose="00000400000000000000" pitchFamily="2" charset="-78"/>
              </a:rPr>
              <a:t>بوردیو از مفهوم کلیدی،خشونت نمادین استفاده می کند .یعنی طبقات مختلق در دوره های مختلف تاریخی از طریق تسهیل معانی و مفاهیم خاص در افکار و ارتباطات به اعمال قدرت می پردازند.</a:t>
            </a:r>
          </a:p>
          <a:p>
            <a:pPr algn="r" rtl="1"/>
            <a:r>
              <a:rPr lang="fa-IR" sz="2400" dirty="0" smtClean="0">
                <a:solidFill>
                  <a:srgbClr val="FF0000"/>
                </a:solidFill>
                <a:cs typeface="B Zar" panose="00000400000000000000" pitchFamily="2" charset="-78"/>
              </a:rPr>
              <a:t>همانند دیگر انواع سرمایه ،توزیع سرمایه فرهنگی نیز در جامعه یکسان و برابربین گروههای اجتماعی نختف صورت نگرفته است (بوردیو،1973)</a:t>
            </a:r>
          </a:p>
          <a:p>
            <a:pPr algn="r" rtl="1"/>
            <a:r>
              <a:rPr lang="fa-IR" sz="2400" dirty="0" smtClean="0">
                <a:solidFill>
                  <a:srgbClr val="FF0000"/>
                </a:solidFill>
                <a:cs typeface="B Zar" panose="00000400000000000000" pitchFamily="2" charset="-78"/>
              </a:rPr>
              <a:t>لامونت و لارو(1988)معتقدند که بخش مهمی از سرمایه فرهنگی را علائم فرهنگی با منزلت(نظیر رفتار ها ،سلقیه ها ،دائقه ها و نگرشها)تشکیل می دهند که بدین ترتیب گروه ها و طبقات اجتماعی مسلط از قدرت خود استفاده می کنند .</a:t>
            </a:r>
          </a:p>
          <a:p>
            <a:pPr algn="r" rtl="1"/>
            <a:r>
              <a:rPr lang="fa-IR" sz="2400" dirty="0" smtClean="0">
                <a:solidFill>
                  <a:srgbClr val="FF0000"/>
                </a:solidFill>
                <a:cs typeface="B Zar" panose="00000400000000000000" pitchFamily="2" charset="-78"/>
              </a:rPr>
              <a:t>می توان گفت که نظریه سرمایه فرهنگی بر اهمیت جامعه پذیری فردبافعالیتهایی نظیر علاقه به هنر و ادبیات ،تاکید دارد . </a:t>
            </a:r>
          </a:p>
          <a:p>
            <a:pPr algn="r" rtl="1"/>
            <a:r>
              <a:rPr lang="fa-IR" sz="2400" dirty="0" smtClean="0">
                <a:solidFill>
                  <a:srgbClr val="FF0000"/>
                </a:solidFill>
                <a:cs typeface="B Zar" panose="00000400000000000000" pitchFamily="2" charset="-78"/>
              </a:rPr>
              <a:t>بدین ترتیب می توان گفت که دانش اموز موفق کسی است که ظرفیت دریافت سرمایه فرهنگی و رمزگشایی ان را داشته باشد.مدرسه از دانش اموزان انتظار چنین روشی را دارد بدون اینکه خود روش وابزار این کار را به دانش اموزان یا بدهد.</a:t>
            </a:r>
          </a:p>
          <a:p>
            <a:pPr algn="r" rtl="1"/>
            <a:endParaRPr lang="fa-IR" sz="2400" dirty="0">
              <a:solidFill>
                <a:srgbClr val="FF0000"/>
              </a:solidFill>
              <a:cs typeface="B Zar" panose="00000400000000000000" pitchFamily="2" charset="-78"/>
            </a:endParaRPr>
          </a:p>
          <a:p>
            <a:pPr algn="r" rtl="1"/>
            <a:endParaRPr lang="fa-IR" sz="2400" dirty="0" smtClean="0">
              <a:solidFill>
                <a:srgbClr val="FF0000"/>
              </a:solidFill>
              <a:cs typeface="B Zar" panose="00000400000000000000" pitchFamily="2" charset="-78"/>
            </a:endParaRPr>
          </a:p>
          <a:p>
            <a:pPr algn="r" rtl="1"/>
            <a:endParaRPr lang="fa-IR" sz="2400" dirty="0">
              <a:solidFill>
                <a:srgbClr val="FF0000"/>
              </a:solidFill>
              <a:cs typeface="B Zar" panose="00000400000000000000" pitchFamily="2" charset="-78"/>
            </a:endParaRPr>
          </a:p>
          <a:p>
            <a:pPr algn="r" rtl="1"/>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176179782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95943"/>
            <a:ext cx="8596668" cy="6152606"/>
          </a:xfrm>
        </p:spPr>
        <p:txBody>
          <a:bodyPr>
            <a:normAutofit/>
          </a:bodyPr>
          <a:lstStyle/>
          <a:p>
            <a:pPr algn="r" rtl="1"/>
            <a:r>
              <a:rPr lang="fa-IR" sz="2400" dirty="0" smtClean="0">
                <a:cs typeface="B Zar" panose="00000400000000000000" pitchFamily="2" charset="-78"/>
              </a:rPr>
              <a:t>مفهموم سرمایه فرهنگی بوردیو بیش از تمام مفاهیم نظری او مورد توجه قرار گرفته و سبب انجام تحقیقات تجربی شده است،ولی فهم کامل نظریه بازتولید بوردیو مستلزم توجه به این تمام مفاهیم و استدلال بین انهاست .</a:t>
            </a:r>
          </a:p>
          <a:p>
            <a:pPr algn="r" rtl="1"/>
            <a:r>
              <a:rPr lang="fa-IR" sz="2400" dirty="0" smtClean="0">
                <a:solidFill>
                  <a:srgbClr val="FF0000"/>
                </a:solidFill>
                <a:cs typeface="B Zar" panose="00000400000000000000" pitchFamily="2" charset="-78"/>
              </a:rPr>
              <a:t>بوردیو در نظریه عمل خود می کوشد تا بر اساس مفهموم منش و تعامل ان با میدان ،اصول حاکم بر رفتار انسانی را مشخص سازد .</a:t>
            </a:r>
          </a:p>
          <a:p>
            <a:pPr algn="r" rtl="1"/>
            <a:r>
              <a:rPr lang="fa-IR" sz="2400" dirty="0" smtClean="0">
                <a:solidFill>
                  <a:srgbClr val="FF0000"/>
                </a:solidFill>
                <a:cs typeface="B Zar" panose="00000400000000000000" pitchFamily="2" charset="-78"/>
              </a:rPr>
              <a:t>بدین ترتیب علاوه بر سرمایه فرهنگی ،عمل و میدان ،بوردیو از منش نیز سخن می گوید.منظور او از منش ،تمایلات و امادگیهای روانی فرد است که بر کنش او اثر دارند .</a:t>
            </a:r>
          </a:p>
          <a:p>
            <a:pPr algn="r" rtl="1"/>
            <a:r>
              <a:rPr lang="fa-IR" sz="2400" dirty="0" smtClean="0">
                <a:solidFill>
                  <a:srgbClr val="FF0000"/>
                </a:solidFill>
                <a:cs typeface="B Zar" panose="00000400000000000000" pitchFamily="2" charset="-78"/>
              </a:rPr>
              <a:t>از مجموع مباحث فوق ،بوردیو به این نتیجه می رسد که منش،منبع رفتار روزانه انسانهاست.منش به وجود اورنده کنش است ،ولی چون دایره کنش را به انچه گروه اجتماعی فرد امکان پذیر میداند ،محدود می کند ،لذا در این اغلب موقع ،این کنشها حالت باز تولیدی دارند .</a:t>
            </a:r>
          </a:p>
          <a:p>
            <a:pPr algn="r" rtl="1"/>
            <a:r>
              <a:rPr lang="fa-IR" sz="2400" dirty="0" smtClean="0">
                <a:solidFill>
                  <a:srgbClr val="FF0000"/>
                </a:solidFill>
                <a:cs typeface="B Zar" panose="00000400000000000000" pitchFamily="2" charset="-78"/>
              </a:rPr>
              <a:t>مفهوم منش کوششی است برای غلبه بر جبرگرایی موجود در نظریه ساختارگرایی.البته برخی معتقدند که خود این مفهوم بر انفعال کنشگرانسانی دلالت دارد و خود نهایتا جبرگرایانه است(جنکینز،1992)</a:t>
            </a:r>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21281993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248195"/>
            <a:ext cx="8596668" cy="5793168"/>
          </a:xfrm>
        </p:spPr>
        <p:txBody>
          <a:bodyPr>
            <a:normAutofit lnSpcReduction="10000"/>
          </a:bodyPr>
          <a:lstStyle/>
          <a:p>
            <a:pPr algn="r" rtl="1"/>
            <a:r>
              <a:rPr lang="fa-IR" sz="2400" dirty="0" smtClean="0">
                <a:cs typeface="B Zar" panose="00000400000000000000" pitchFamily="2" charset="-78"/>
              </a:rPr>
              <a:t>برخی از کابرد های استفاده از منش در تحقیقات جامعه شناسی اموزش و پرورش عبارتند از:</a:t>
            </a:r>
            <a:endParaRPr lang="fa-IR" sz="2400" dirty="0">
              <a:cs typeface="B Zar" panose="00000400000000000000" pitchFamily="2" charset="-78"/>
            </a:endParaRPr>
          </a:p>
          <a:p>
            <a:pPr algn="r" rtl="1"/>
            <a:r>
              <a:rPr lang="fa-IR" sz="2400" dirty="0" smtClean="0">
                <a:solidFill>
                  <a:srgbClr val="FF0000"/>
                </a:solidFill>
                <a:cs typeface="B Zar" panose="00000400000000000000" pitchFamily="2" charset="-78"/>
              </a:rPr>
              <a:t>1.ازمنش می توان استفاده کرد تا دریافت چگونه ساختار اجتماعی به فرد شکل می بخشد و او را به قالب خاصی در می اورد .</a:t>
            </a:r>
          </a:p>
          <a:p>
            <a:pPr algn="r" rtl="1"/>
            <a:r>
              <a:rPr lang="fa-IR" sz="2400" dirty="0" smtClean="0">
                <a:solidFill>
                  <a:srgbClr val="FF0000"/>
                </a:solidFill>
                <a:cs typeface="B Zar" panose="00000400000000000000" pitchFamily="2" charset="-78"/>
              </a:rPr>
              <a:t>2.محقق در بیشتر موضوعات تحقیقی ، که به دنبال بررسی نابرابریهای اجتماعی است ، می تواند از منش استفاده کرد </a:t>
            </a:r>
          </a:p>
          <a:p>
            <a:pPr algn="r" rtl="1"/>
            <a:r>
              <a:rPr lang="fa-IR" sz="2400" dirty="0" smtClean="0">
                <a:solidFill>
                  <a:srgbClr val="FF0000"/>
                </a:solidFill>
                <a:cs typeface="B Zar" panose="00000400000000000000" pitchFamily="2" charset="-78"/>
              </a:rPr>
              <a:t>3.با استفاده از منش میتوان به طور همزمان هم به تحلیل تجربه کنشگر پرداخت و هم به تاثیر عینی توجه داشت </a:t>
            </a:r>
          </a:p>
          <a:p>
            <a:pPr algn="r" rtl="1"/>
            <a:r>
              <a:rPr lang="fa-IR" sz="2400" dirty="0" smtClean="0">
                <a:solidFill>
                  <a:srgbClr val="FF0000"/>
                </a:solidFill>
                <a:cs typeface="B Zar" panose="00000400000000000000" pitchFamily="2" charset="-78"/>
              </a:rPr>
              <a:t>بوردیو کوشیده با معرفی عتاصر فرهنگی،دقیق تری از نابرابریهای اجتماعی در اموزش و پرورش ارائه دهد.از نظر او عناصر فرهنگی نقش حلقه واسط را بین ساختار اقتصادی و اموزش مدرسه ای ایفا می کنند .</a:t>
            </a:r>
          </a:p>
          <a:p>
            <a:pPr algn="r" rtl="1"/>
            <a:r>
              <a:rPr lang="fa-IR" sz="2400" dirty="0" smtClean="0">
                <a:solidFill>
                  <a:srgbClr val="FF0000"/>
                </a:solidFill>
                <a:cs typeface="B Zar" panose="00000400000000000000" pitchFamily="2" charset="-78"/>
              </a:rPr>
              <a:t>برای بررسی اهمیت زبان به عنوان منبع مزیت فرهنگی،بوردیوو همکاران او به مطالعه نحوه تدریس در اموزش عالی فرانسه و بخصوص به نوع ارتباط بین اساتید و دانشجویان در دانشکده های علوم انسانی پرداختند .</a:t>
            </a:r>
          </a:p>
        </p:txBody>
      </p:sp>
    </p:spTree>
    <p:extLst>
      <p:ext uri="{BB962C8B-B14F-4D97-AF65-F5344CB8AC3E}">
        <p14:creationId xmlns:p14="http://schemas.microsoft.com/office/powerpoint/2010/main" val="80216801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69817"/>
            <a:ext cx="8596668" cy="6283234"/>
          </a:xfrm>
        </p:spPr>
        <p:txBody>
          <a:bodyPr>
            <a:normAutofit/>
          </a:bodyPr>
          <a:lstStyle/>
          <a:p>
            <a:pPr algn="r" rtl="1"/>
            <a:r>
              <a:rPr lang="fa-IR" sz="2400" dirty="0" smtClean="0">
                <a:cs typeface="B Zar" panose="00000400000000000000" pitchFamily="2" charset="-78"/>
              </a:rPr>
              <a:t>بوردیو و همکاران او برای اثبات تفاوتهای طبقانی در نوع جهت گیری دانشجوبان نسبت به استفاده از زبان،گروهی از دانشجویان خواستند تا معنی کلمه ای را اصلا وجود خارجی نداشت نعریف کنند .</a:t>
            </a:r>
          </a:p>
          <a:p>
            <a:pPr algn="r" rtl="1"/>
            <a:r>
              <a:rPr lang="fa-IR" sz="2400" dirty="0" smtClean="0">
                <a:solidFill>
                  <a:srgbClr val="FF0000"/>
                </a:solidFill>
                <a:cs typeface="B Zar" panose="00000400000000000000" pitchFamily="2" charset="-78"/>
              </a:rPr>
              <a:t>به اعتقاد این نظریه پردازان مدرسه به طور غیر مستقیم تحت تاثیر نیرو های اقتصادی و سیاسی و از طریق ساز و کار های نمادین نظیر نوع زبان مورد استفاده و بکارگیری متون منعکس کننده علایق و ارزشهای طبقه ی حاکم ،به باز تولید روابط فرهنگی موجود در جامعه می پردازد .</a:t>
            </a:r>
          </a:p>
          <a:p>
            <a:pPr algn="r" rtl="1"/>
            <a:r>
              <a:rPr lang="fa-IR" sz="2400" dirty="0" smtClean="0">
                <a:solidFill>
                  <a:srgbClr val="FF0000"/>
                </a:solidFill>
                <a:cs typeface="B Zar" panose="00000400000000000000" pitchFamily="2" charset="-78"/>
              </a:rPr>
              <a:t>مفهموم مقاومت تا حدودی در نظریه ها مربوط به اموزش و پرورش ،جدید است .از یکسو،طرفداران دیدگاه لیبرال به مقاومت و اعتراض به عنوان نوعی رفتار انحرافی،اختلال افرین و منفی می نگرند .</a:t>
            </a:r>
          </a:p>
          <a:p>
            <a:pPr algn="r" rtl="1"/>
            <a:r>
              <a:rPr lang="fa-IR" sz="2400" dirty="0" smtClean="0">
                <a:solidFill>
                  <a:srgbClr val="FF0000"/>
                </a:solidFill>
                <a:cs typeface="B Zar" panose="00000400000000000000" pitchFamily="2" charset="-78"/>
              </a:rPr>
              <a:t>منتقدان نظریه های باز تولید براین باورند که علی رغم اینکه این نظریه ها به بررسی ویژگیهای ساختاری اموزش و پرورش پرداخته اند اما ازدرک این نکته غافل مانده اند که مدرسه محلی است که نابرابریهای اجتماعی در ان ایجاد می شوند و نه فقط بازتولید شوند،همچنین مدرسه هم بازتولیدکننده نظم ساختاری است و هم ناقص متغیر ان.</a:t>
            </a:r>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2323599398"/>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69817"/>
            <a:ext cx="8596668" cy="6152606"/>
          </a:xfrm>
        </p:spPr>
        <p:txBody>
          <a:bodyPr>
            <a:normAutofit/>
          </a:bodyPr>
          <a:lstStyle/>
          <a:p>
            <a:pPr algn="r" rtl="1"/>
            <a:r>
              <a:rPr lang="fa-IR" sz="2400" dirty="0" smtClean="0">
                <a:cs typeface="B Zar" panose="00000400000000000000" pitchFamily="2" charset="-78"/>
              </a:rPr>
              <a:t>در واقع،نظریه مقاومت بر ای موضوع تاکید می کند که معلم باید به جای رابطه مصلحت گرایانه ،با داشن اموز خود رابطه انتقادی داشته باشد .ازهمین نکته پیداست که نظریه مقاومت ،مروج تفکرانتقادی است .</a:t>
            </a:r>
            <a:endParaRPr lang="fa-IR" sz="2400" dirty="0" smtClean="0">
              <a:solidFill>
                <a:srgbClr val="FF0000"/>
              </a:solidFill>
              <a:cs typeface="B Zar" panose="00000400000000000000" pitchFamily="2" charset="-78"/>
            </a:endParaRPr>
          </a:p>
          <a:p>
            <a:pPr algn="r" rtl="1"/>
            <a:r>
              <a:rPr lang="fa-IR" sz="2400" dirty="0" smtClean="0">
                <a:solidFill>
                  <a:srgbClr val="FF0000"/>
                </a:solidFill>
                <a:cs typeface="B Zar" panose="00000400000000000000" pitchFamily="2" charset="-78"/>
              </a:rPr>
              <a:t>بعلاوه دانش اموزان نیاز دارند که بدانند که قدرت به عنوان یک فرایند مثبت  و منفی ،چگونه عمل می کند.اغلب از قدرت به عنوان نیرویی منفی یاد می شود که در جهت منابع سلطه است ،لیکن نکته مهم این است که بدانیم قدرت هم نیرویی کنترل اجتماعی صرفا بیانگر سلطه نیست بلکه نوعی عمل رهایی نیز می تواند باشد.</a:t>
            </a:r>
          </a:p>
          <a:p>
            <a:pPr algn="r" rtl="1"/>
            <a:r>
              <a:rPr lang="fa-IR" sz="2400" dirty="0" smtClean="0">
                <a:solidFill>
                  <a:srgbClr val="FF0000"/>
                </a:solidFill>
                <a:cs typeface="B Zar" panose="00000400000000000000" pitchFamily="2" charset="-78"/>
              </a:rPr>
              <a:t>برخی دیگر از محققان نیز معتقدند که دانش اموزان بین اموزش و پرورش و مدرسه فرق قائل می شوند و اگر چه نسبت به اموزش و پرورش احساس تعهد می کنند ولی چنین احساسی نسبت به مدرسه ندارند.</a:t>
            </a:r>
          </a:p>
          <a:p>
            <a:pPr algn="r" rtl="1"/>
            <a:r>
              <a:rPr lang="fa-IR" sz="2400" dirty="0" smtClean="0">
                <a:solidFill>
                  <a:srgbClr val="FF0000"/>
                </a:solidFill>
                <a:cs typeface="B Zar" panose="00000400000000000000" pitchFamily="2" charset="-78"/>
              </a:rPr>
              <a:t>راندال کالینز در این زمینه صریح ترین رهیافت و بری را ارائه داده است . به اعتقاد او مدارس بیشتر ابزاری برای حفظ و بقای تفاوتهای فرهنگی میان افراد هستند تا ابزار طبقه سرمایه دار.</a:t>
            </a:r>
            <a:endParaRPr lang="en-US" sz="2400" dirty="0">
              <a:cs typeface="B Zar" panose="00000400000000000000" pitchFamily="2" charset="-78"/>
            </a:endParaRPr>
          </a:p>
        </p:txBody>
      </p:sp>
    </p:spTree>
    <p:extLst>
      <p:ext uri="{BB962C8B-B14F-4D97-AF65-F5344CB8AC3E}">
        <p14:creationId xmlns:p14="http://schemas.microsoft.com/office/powerpoint/2010/main" val="128248978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248194"/>
            <a:ext cx="8584232" cy="6178731"/>
          </a:xfrm>
        </p:spPr>
        <p:txBody>
          <a:bodyPr>
            <a:normAutofit/>
          </a:bodyPr>
          <a:lstStyle/>
          <a:p>
            <a:pPr algn="r" rtl="1"/>
            <a:r>
              <a:rPr lang="fa-IR" sz="2400" dirty="0" smtClean="0">
                <a:cs typeface="B Zar" panose="00000400000000000000" pitchFamily="2" charset="-78"/>
              </a:rPr>
              <a:t>بدین تریب کالینز به عنوان محققی که مسیر وبر را در نظریه اموزش وپرورش دنبال نموده ،باحمله صریح به نظریه کارکردگرایی در مورد قشربندی پایگاهی برای کسب قدرت ،ثروت و منزلت است تا رشد نیاز های فنی اقتصاد .</a:t>
            </a:r>
          </a:p>
          <a:p>
            <a:pPr algn="r" rtl="1"/>
            <a:r>
              <a:rPr lang="fa-IR" sz="2400" dirty="0" smtClean="0">
                <a:solidFill>
                  <a:srgbClr val="FF0000"/>
                </a:solidFill>
                <a:cs typeface="B Zar" panose="00000400000000000000" pitchFamily="2" charset="-78"/>
              </a:rPr>
              <a:t>نظریه کالینز در مورد قشر بندی اموزشی ،نهایتا او را به طرف بررسی محتوای درونی مدارس سوق می دهد.درصورتی که در مدرسه صرفا نقش اموزش دهنده فرهنگهای پایگاههای  خاص را به عهده داشته باشد . </a:t>
            </a:r>
          </a:p>
          <a:p>
            <a:pPr algn="r" rtl="1"/>
            <a:r>
              <a:rPr lang="fa-IR" sz="2400" dirty="0" smtClean="0">
                <a:solidFill>
                  <a:srgbClr val="FF0000"/>
                </a:solidFill>
                <a:cs typeface="B Zar" panose="00000400000000000000" pitchFamily="2" charset="-78"/>
              </a:rPr>
              <a:t>ایده کوهن(1970)در مورد پارادایم به ابزار سودمندی برای ارزیابی تغییرات عمده در الگو های فکری در رشته  های علمی ،تبدیل شده است .به اعتقاد کوهن مجموعه ای از باور ها ،ارزشها،فنون ها،ونظایر ان،که در بین اعضای یک اجتماع علمی-حرفه ای رایج و مشترک است،الگوی اموزش و تحقیق در درون ان اجتماع را کنترل می کند .</a:t>
            </a:r>
          </a:p>
          <a:p>
            <a:pPr algn="r" rtl="1"/>
            <a:r>
              <a:rPr lang="fa-IR" sz="2400" dirty="0" smtClean="0">
                <a:solidFill>
                  <a:srgbClr val="FF0000"/>
                </a:solidFill>
                <a:cs typeface="B Zar" panose="00000400000000000000" pitchFamily="2" charset="-78"/>
              </a:rPr>
              <a:t>اگرچه اولین نشانه های پیدایش رهیافت جدید به اغاز اصلاحات مدرسه در دهه 1960در انگلستان بر می گردد،اغلب چنین گفته می شود که ظور کامل ان رهیافت در اوایل دهه 1970 رخ داد.</a:t>
            </a:r>
          </a:p>
          <a:p>
            <a:pPr algn="r" rtl="1"/>
            <a:r>
              <a:rPr lang="fa-IR" sz="2400" dirty="0" smtClean="0">
                <a:solidFill>
                  <a:srgbClr val="FF0000"/>
                </a:solidFill>
                <a:cs typeface="B Zar" panose="00000400000000000000" pitchFamily="2" charset="-78"/>
              </a:rPr>
              <a:t>مایکل یانگ طلیعه دار پارادایم جدید است که بسرعت توجه بسیاری را به خود جلب نمود.</a:t>
            </a:r>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407598281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209007"/>
            <a:ext cx="8596668" cy="5832356"/>
          </a:xfrm>
        </p:spPr>
        <p:txBody>
          <a:bodyPr>
            <a:normAutofit/>
          </a:bodyPr>
          <a:lstStyle/>
          <a:p>
            <a:pPr marL="0" indent="0" algn="r" rtl="1">
              <a:buNone/>
            </a:pPr>
            <a:r>
              <a:rPr lang="fa-IR" sz="2400" dirty="0" smtClean="0">
                <a:cs typeface="B Zar" panose="00000400000000000000" pitchFamily="2" charset="-78"/>
              </a:rPr>
              <a:t>به اعتقاد یانگ در این حوزه جدید،دیگر خط فاصلی بین  جامعه شناسی اموزش  و پرورش و جامعه شناسی شناخت وجود ندارد.</a:t>
            </a:r>
          </a:p>
          <a:p>
            <a:pPr marL="0" indent="0" algn="r" rtl="1">
              <a:buNone/>
            </a:pPr>
            <a:r>
              <a:rPr lang="fa-IR" sz="2400" dirty="0" smtClean="0">
                <a:solidFill>
                  <a:srgbClr val="FF0000"/>
                </a:solidFill>
                <a:cs typeface="B Zar" panose="00000400000000000000" pitchFamily="2" charset="-78"/>
              </a:rPr>
              <a:t>بدین سان روشن است که موضوع جامعه شناسی اموزش و پرورش جدید بیشتر درک شناخت و معرفت است تا مدرسه، معلم یا دانش اموز.به عنوان مثال یانگ معتقد است که جامعه شناسی اموزش و پرورش دیگر حوزه ای متمایز از جامعه شناسی شناخت نیست.</a:t>
            </a:r>
          </a:p>
          <a:p>
            <a:pPr marL="0" indent="0" algn="r" rtl="1">
              <a:buNone/>
            </a:pPr>
            <a:r>
              <a:rPr lang="fa-IR" sz="2400" dirty="0" smtClean="0">
                <a:solidFill>
                  <a:srgbClr val="FF0000"/>
                </a:solidFill>
                <a:cs typeface="B Zar" panose="00000400000000000000" pitchFamily="2" charset="-78"/>
              </a:rPr>
              <a:t>در واقع محققان جوان بریتانیایی در زمینه جامعه شناسی اموزش و پرورش بیشتر طرفدار رهیافتهای تفسیری بودند در حالی که همکاران انها در امریکا تضاد را ترجیح می دادند.</a:t>
            </a:r>
          </a:p>
          <a:p>
            <a:pPr marL="0" indent="0" algn="r" rtl="1">
              <a:buNone/>
            </a:pPr>
            <a:r>
              <a:rPr lang="fa-IR" sz="2400" dirty="0" smtClean="0">
                <a:solidFill>
                  <a:schemeClr val="tx1"/>
                </a:solidFill>
                <a:cs typeface="B Zar" panose="00000400000000000000" pitchFamily="2" charset="-78"/>
              </a:rPr>
              <a:t>موضوعات اصلی مورد توجه در رهیافت</a:t>
            </a:r>
          </a:p>
          <a:p>
            <a:pPr marL="457200" indent="-457200" algn="r" rtl="1">
              <a:buFont typeface="+mj-lt"/>
              <a:buAutoNum type="arabicPeriod"/>
            </a:pPr>
            <a:r>
              <a:rPr lang="fa-IR" sz="2400" dirty="0" smtClean="0">
                <a:solidFill>
                  <a:srgbClr val="FF0000"/>
                </a:solidFill>
                <a:cs typeface="B Zar" panose="00000400000000000000" pitchFamily="2" charset="-78"/>
              </a:rPr>
              <a:t>مطلالعه محیطهای یادگیری</a:t>
            </a:r>
          </a:p>
          <a:p>
            <a:pPr marL="457200" indent="-457200" algn="r" rtl="1">
              <a:buFont typeface="+mj-lt"/>
              <a:buAutoNum type="arabicPeriod"/>
            </a:pPr>
            <a:r>
              <a:rPr lang="fa-IR" sz="2400" dirty="0" smtClean="0">
                <a:solidFill>
                  <a:srgbClr val="FF0000"/>
                </a:solidFill>
                <a:cs typeface="B Zar" panose="00000400000000000000" pitchFamily="2" charset="-78"/>
              </a:rPr>
              <a:t>تعامل در کلاس درس </a:t>
            </a:r>
          </a:p>
          <a:p>
            <a:pPr marL="457200" indent="-457200" algn="r" rtl="1">
              <a:buFont typeface="+mj-lt"/>
              <a:buAutoNum type="arabicPeriod"/>
            </a:pPr>
            <a:r>
              <a:rPr lang="fa-IR" sz="2400" dirty="0" smtClean="0">
                <a:solidFill>
                  <a:srgbClr val="FF0000"/>
                </a:solidFill>
                <a:cs typeface="B Zar" panose="00000400000000000000" pitchFamily="2" charset="-78"/>
              </a:rPr>
              <a:t>زبان مورد استفاده در کلاس درس</a:t>
            </a:r>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26203968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222069"/>
            <a:ext cx="8596668" cy="6217920"/>
          </a:xfrm>
        </p:spPr>
        <p:txBody>
          <a:bodyPr>
            <a:normAutofit/>
          </a:bodyPr>
          <a:lstStyle/>
          <a:p>
            <a:pPr algn="r" rtl="1"/>
            <a:r>
              <a:rPr lang="fa-IR" sz="2400" dirty="0" smtClean="0">
                <a:cs typeface="B Zar" panose="00000400000000000000" pitchFamily="2" charset="-78"/>
              </a:rPr>
              <a:t>یانگ به درستی متوجه شده است برای جامعه شناسی سنتی،برنامه درسی موضوع مهمی برای تحقیق حامعه شناختی نبود .به اعتقاد او برنامه درسی در کانون توجه پیروان پارادایم جدید قرار دارد زیرا نهاد های تربیتی نه تنها پردازش کننده افراد بلکه پردازش کننده شناخت نیز هستند .</a:t>
            </a:r>
          </a:p>
          <a:p>
            <a:pPr algn="r" rtl="1"/>
            <a:r>
              <a:rPr lang="fa-IR" sz="2400" dirty="0" smtClean="0">
                <a:solidFill>
                  <a:srgbClr val="FF0000"/>
                </a:solidFill>
                <a:cs typeface="B Zar" panose="00000400000000000000" pitchFamily="2" charset="-78"/>
              </a:rPr>
              <a:t>برخلاف نظریات کارکردگرایی و تضاد در حوزه اموزش و پرورش (که هردو بیشتر در بررسی رابطه بین مدرسه و دیگر نهاد های اجتماعی از تحلیل جامعه شناسی کلان استفاده می کنند)رهیافت تفسیری مستقیما بر عملکرد درونی خود مدارس تاکید می کند .</a:t>
            </a:r>
          </a:p>
          <a:p>
            <a:pPr algn="r" rtl="1"/>
            <a:r>
              <a:rPr lang="fa-IR" sz="2400" dirty="0" smtClean="0">
                <a:solidFill>
                  <a:srgbClr val="FF0000"/>
                </a:solidFill>
                <a:cs typeface="B Zar" panose="00000400000000000000" pitchFamily="2" charset="-78"/>
              </a:rPr>
              <a:t>پرینگ از منتقدان معروف پارادایم جدید؛معتقد است که ابهامات جدی در نوشته های جامعه شناسی جدید وجود دارد .</a:t>
            </a:r>
          </a:p>
          <a:p>
            <a:pPr algn="r" rtl="1"/>
            <a:r>
              <a:rPr lang="fa-IR" sz="2400" dirty="0" smtClean="0">
                <a:solidFill>
                  <a:srgbClr val="FF0000"/>
                </a:solidFill>
                <a:cs typeface="B Zar" panose="00000400000000000000" pitchFamily="2" charset="-78"/>
              </a:rPr>
              <a:t>بعلاوه به اعتقاد برخی از منتقدان،رهیافت تفسیری نتوانسته است توصیفات مردم نگارانه فراهم کند و نه براساس چهارچوب نظری خود دست به تحقیقات تجربی بزند.</a:t>
            </a:r>
          </a:p>
          <a:p>
            <a:pPr algn="r" rtl="1"/>
            <a:r>
              <a:rPr lang="fa-IR" sz="2400" dirty="0" smtClean="0">
                <a:solidFill>
                  <a:srgbClr val="FF0000"/>
                </a:solidFill>
                <a:cs typeface="B Zar" panose="00000400000000000000" pitchFamily="2" charset="-78"/>
              </a:rPr>
              <a:t>در مورد پیوند بین جهت گیری جامعه شناسی اموزش و پرورش جدید و جامعه شناسی سنتی تردیدی وجود دارد .</a:t>
            </a:r>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54521543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69817"/>
            <a:ext cx="8596668" cy="6387737"/>
          </a:xfrm>
        </p:spPr>
        <p:txBody>
          <a:bodyPr>
            <a:normAutofit/>
          </a:bodyPr>
          <a:lstStyle/>
          <a:p>
            <a:pPr algn="r" rtl="1"/>
            <a:r>
              <a:rPr lang="fa-IR" sz="2400" dirty="0" smtClean="0">
                <a:cs typeface="B Zar" panose="00000400000000000000" pitchFamily="2" charset="-78"/>
              </a:rPr>
              <a:t>فصل چهارم : روشهای تحقیق در جامعه شناسی اموزش وپرورش </a:t>
            </a:r>
          </a:p>
          <a:p>
            <a:pPr algn="r" rtl="1"/>
            <a:r>
              <a:rPr lang="fa-IR" sz="2400" dirty="0" smtClean="0">
                <a:solidFill>
                  <a:srgbClr val="FF0000"/>
                </a:solidFill>
                <a:cs typeface="B Zar" panose="00000400000000000000" pitchFamily="2" charset="-78"/>
              </a:rPr>
              <a:t>جامعه شناسی اموزش و پرورش همواره حوزه ای معطوف به تحقیق بوده است .بعلاوه مطالعه ساختار ها و فرایند های متنوع اموزشی در سطوح مختلف سبب گردیده که این رشته همواره در توسعه روش شناختی تحقیق جه از لحاظ کیفی و چه از لحاظ کمی از پیشگامان باشد </a:t>
            </a:r>
          </a:p>
          <a:p>
            <a:pPr algn="r" rtl="1"/>
            <a:r>
              <a:rPr lang="fa-IR" sz="2400" dirty="0" smtClean="0">
                <a:solidFill>
                  <a:srgbClr val="FF0000"/>
                </a:solidFill>
                <a:cs typeface="B Zar" panose="00000400000000000000" pitchFamily="2" charset="-78"/>
              </a:rPr>
              <a:t>زمانی که علوم تحربی در  قرن نوزدهم پدیدار شد ،افرادی نظیر اگورست کنت به علوم طبیعی به مثابه الگو های علمی می نگریستند اما تحقیقات اموزشی با مشکل خاصی مواجه بده و هستند ،یعنی همان طور که ویلیام جیمز خاطرنشان ساخته اموزش و پرورش در حوزه کاملا مشخص و معینی نیست بلکه یک هنر محققانی صورت گرفته که متعلق به رشته های گوناگونی هستند .</a:t>
            </a:r>
          </a:p>
          <a:p>
            <a:pPr algn="r" rtl="1"/>
            <a:r>
              <a:rPr lang="fa-IR" sz="2400" dirty="0" smtClean="0">
                <a:solidFill>
                  <a:srgbClr val="FF0000"/>
                </a:solidFill>
                <a:cs typeface="B Zar" panose="00000400000000000000" pitchFamily="2" charset="-78"/>
              </a:rPr>
              <a:t>قرن بیستم شاهد کشمکش بین دوپارادایم اصلی مورد استفاده در تحقیقات اموزشی بوده است.</a:t>
            </a:r>
          </a:p>
          <a:p>
            <a:pPr algn="r" rtl="1"/>
            <a:r>
              <a:rPr lang="fa-IR" sz="2400" dirty="0" smtClean="0">
                <a:solidFill>
                  <a:srgbClr val="FF0000"/>
                </a:solidFill>
                <a:cs typeface="B Zar" panose="00000400000000000000" pitchFamily="2" charset="-78"/>
              </a:rPr>
              <a:t>رهیافت اول ناشی از اثبات گرایی کلاسیک است .روش تحقیق مبتنی براین رهیافت توسط روانشناس تربیتی معروف ادوارد لی ثرندایک بدقت تشریح شده است </a:t>
            </a:r>
          </a:p>
          <a:p>
            <a:pPr algn="r" rtl="1"/>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419483893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326571"/>
            <a:ext cx="8596668" cy="5714791"/>
          </a:xfrm>
        </p:spPr>
        <p:txBody>
          <a:bodyPr>
            <a:normAutofit/>
          </a:bodyPr>
          <a:lstStyle/>
          <a:p>
            <a:pPr marL="0" indent="0" algn="r" rtl="1">
              <a:buNone/>
            </a:pPr>
            <a:r>
              <a:rPr lang="fa-IR" sz="2400" dirty="0" smtClean="0">
                <a:cs typeface="B Zar" panose="00000400000000000000" pitchFamily="2" charset="-78"/>
              </a:rPr>
              <a:t>جامعه شناسان اولیه کارکرد های مختلفی برای جامعه شناسی پرورشی قائل بودند که برخی از انها عبارتند از :</a:t>
            </a:r>
          </a:p>
          <a:p>
            <a:pPr marL="0" indent="0" algn="r" rtl="1">
              <a:buNone/>
            </a:pPr>
            <a:r>
              <a:rPr lang="fa-IR" sz="2400" dirty="0" smtClean="0">
                <a:solidFill>
                  <a:schemeClr val="tx1"/>
                </a:solidFill>
                <a:cs typeface="B Zar" panose="00000400000000000000" pitchFamily="2" charset="-78"/>
              </a:rPr>
              <a:t>الف : تحلیل اموزش و پرورش به عنوان ترقی اجتماعی</a:t>
            </a:r>
            <a:r>
              <a:rPr lang="fa-IR" sz="2400" dirty="0" smtClean="0">
                <a:solidFill>
                  <a:srgbClr val="FF0000"/>
                </a:solidFill>
                <a:cs typeface="B Zar" panose="00000400000000000000" pitchFamily="2" charset="-78"/>
              </a:rPr>
              <a:t>:</a:t>
            </a:r>
          </a:p>
          <a:p>
            <a:pPr marL="0" indent="0" algn="r" rtl="1">
              <a:buNone/>
            </a:pPr>
            <a:r>
              <a:rPr lang="fa-IR" sz="2400" dirty="0" smtClean="0">
                <a:solidFill>
                  <a:srgbClr val="FF0000"/>
                </a:solidFill>
                <a:cs typeface="B Zar" panose="00000400000000000000" pitchFamily="2" charset="-78"/>
              </a:rPr>
              <a:t>برخی از جامعه شناسان اولیه ،جامعه شناسی پرورشی را پایه ای برای ترقی اجتماعی و راه حلی برای مشکلات آن می دانستد</a:t>
            </a:r>
          </a:p>
          <a:p>
            <a:pPr marL="0" indent="0" algn="r" rtl="1">
              <a:buNone/>
            </a:pPr>
            <a:endParaRPr lang="fa-IR" sz="2400" dirty="0">
              <a:solidFill>
                <a:srgbClr val="FF0000"/>
              </a:solidFill>
              <a:cs typeface="B Zar" panose="00000400000000000000" pitchFamily="2" charset="-78"/>
            </a:endParaRPr>
          </a:p>
          <a:p>
            <a:pPr marL="0" indent="0" algn="r" rtl="1">
              <a:buNone/>
            </a:pPr>
            <a:r>
              <a:rPr lang="fa-IR" sz="2400" dirty="0" smtClean="0">
                <a:solidFill>
                  <a:schemeClr val="tx1"/>
                </a:solidFill>
                <a:cs typeface="B Zar" panose="00000400000000000000" pitchFamily="2" charset="-78"/>
              </a:rPr>
              <a:t>ب:جامعه شناسی پرورشی فراهم کننده اهداف اموزش و پرورش:</a:t>
            </a:r>
          </a:p>
          <a:p>
            <a:pPr marL="0" indent="0" algn="r" rtl="1">
              <a:buNone/>
            </a:pPr>
            <a:r>
              <a:rPr lang="fa-IR" sz="2400" dirty="0" smtClean="0">
                <a:solidFill>
                  <a:srgbClr val="FF0000"/>
                </a:solidFill>
                <a:cs typeface="B Zar" panose="00000400000000000000" pitchFamily="2" charset="-78"/>
              </a:rPr>
              <a:t>این دسته از متفکران بیشتر در صدد تعیین اهداف برای اموزش و پرورش بودند .جامعه شناسی نظیر فینی و پیترز همگی درجات مختلف جامعه شناسی پرورشی را وسیله تحلیل علمی اهداف آموزش و پرورش می دانستند .</a:t>
            </a:r>
          </a:p>
          <a:p>
            <a:pPr marL="0" indent="0" algn="r" rtl="1">
              <a:buNone/>
            </a:pPr>
            <a:endParaRPr lang="en-US" sz="2400" dirty="0">
              <a:solidFill>
                <a:schemeClr val="tx1"/>
              </a:solidFill>
              <a:cs typeface="B Zar" panose="00000400000000000000" pitchFamily="2" charset="-78"/>
            </a:endParaRPr>
          </a:p>
        </p:txBody>
      </p:sp>
    </p:spTree>
    <p:extLst>
      <p:ext uri="{BB962C8B-B14F-4D97-AF65-F5344CB8AC3E}">
        <p14:creationId xmlns:p14="http://schemas.microsoft.com/office/powerpoint/2010/main" val="88713109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9768" y="117565"/>
            <a:ext cx="8596668" cy="6413863"/>
          </a:xfrm>
        </p:spPr>
        <p:txBody>
          <a:bodyPr>
            <a:normAutofit/>
          </a:bodyPr>
          <a:lstStyle/>
          <a:p>
            <a:pPr algn="r" rtl="1"/>
            <a:r>
              <a:rPr lang="fa-IR" sz="2400" dirty="0" smtClean="0">
                <a:cs typeface="B Zar" panose="00000400000000000000" pitchFamily="2" charset="-78"/>
              </a:rPr>
              <a:t>در سالهای اخیر،محققان اموزشی کانون توجه خود را به روشهای مختلفی معطوف کرده اند که،در انسان شناسی،تاریخ،روانشناسی و زبانشناسی به کار می روند .</a:t>
            </a:r>
          </a:p>
          <a:p>
            <a:pPr algn="r" rtl="1"/>
            <a:r>
              <a:rPr lang="fa-IR" sz="2400" dirty="0" smtClean="0">
                <a:solidFill>
                  <a:srgbClr val="FF0000"/>
                </a:solidFill>
                <a:cs typeface="B Zar" panose="00000400000000000000" pitchFamily="2" charset="-78"/>
              </a:rPr>
              <a:t>بورگ و همکاران او (1993)تمایز بین روش تحقیق کمی و کیفی را در زمینه های مختلف به شرح ذیل مشخص نموده اند:</a:t>
            </a:r>
          </a:p>
          <a:p>
            <a:pPr algn="r" rtl="1"/>
            <a:r>
              <a:rPr lang="fa-IR" sz="2400" dirty="0" smtClean="0">
                <a:solidFill>
                  <a:srgbClr val="FF0000"/>
                </a:solidFill>
                <a:cs typeface="B Zar" panose="00000400000000000000" pitchFamily="2" charset="-78"/>
              </a:rPr>
              <a:t>الف)قابلیت تعمیم و نمونه گیری</a:t>
            </a:r>
          </a:p>
          <a:p>
            <a:pPr algn="r" rtl="1"/>
            <a:r>
              <a:rPr lang="fa-IR" sz="2400" dirty="0" smtClean="0">
                <a:solidFill>
                  <a:srgbClr val="FF0000"/>
                </a:solidFill>
                <a:cs typeface="B Zar" panose="00000400000000000000" pitchFamily="2" charset="-78"/>
              </a:rPr>
              <a:t>ب)رابطه محقق با موضوع مورد تحقیق</a:t>
            </a:r>
          </a:p>
          <a:p>
            <a:pPr algn="r" rtl="1"/>
            <a:r>
              <a:rPr lang="fa-IR" sz="2400" dirty="0" smtClean="0">
                <a:solidFill>
                  <a:srgbClr val="FF0000"/>
                </a:solidFill>
                <a:cs typeface="B Zar" panose="00000400000000000000" pitchFamily="2" charset="-78"/>
              </a:rPr>
              <a:t>ج)جهت گیری ارزشی</a:t>
            </a:r>
          </a:p>
          <a:p>
            <a:pPr algn="r" rtl="1"/>
            <a:r>
              <a:rPr lang="fa-IR" sz="2400" dirty="0" smtClean="0">
                <a:solidFill>
                  <a:srgbClr val="FF0000"/>
                </a:solidFill>
                <a:cs typeface="B Zar" panose="00000400000000000000" pitchFamily="2" charset="-78"/>
              </a:rPr>
              <a:t>د)مطالعه شرایط و زمینه </a:t>
            </a:r>
          </a:p>
          <a:p>
            <a:pPr algn="r" rtl="1"/>
            <a:r>
              <a:rPr lang="fa-IR" sz="2400" dirty="0" smtClean="0">
                <a:solidFill>
                  <a:srgbClr val="FF0000"/>
                </a:solidFill>
                <a:cs typeface="B Zar" panose="00000400000000000000" pitchFamily="2" charset="-78"/>
              </a:rPr>
              <a:t>ه)سنجش و تحیلیل داده ها</a:t>
            </a:r>
          </a:p>
        </p:txBody>
      </p:sp>
    </p:spTree>
    <p:extLst>
      <p:ext uri="{BB962C8B-B14F-4D97-AF65-F5344CB8AC3E}">
        <p14:creationId xmlns:p14="http://schemas.microsoft.com/office/powerpoint/2010/main" val="318248383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ircle(in)">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56754"/>
            <a:ext cx="8596668" cy="6309359"/>
          </a:xfrm>
        </p:spPr>
        <p:txBody>
          <a:bodyPr>
            <a:normAutofit/>
          </a:bodyPr>
          <a:lstStyle/>
          <a:p>
            <a:pPr algn="r" rtl="1"/>
            <a:r>
              <a:rPr lang="fa-IR" sz="2400" dirty="0" smtClean="0">
                <a:cs typeface="B Zar" panose="00000400000000000000" pitchFamily="2" charset="-78"/>
              </a:rPr>
              <a:t>پیشرفتهای عمده در زمینه روشهای تحقیق کمی از زمانی به وقوع پیوست که در اوایل دهه 1960امکانات رایانه ای توانمندی برای انجام تحقیقات در اختیار دانشگاهها و موسسات تحقیقی قرار گرفت.</a:t>
            </a:r>
            <a:endParaRPr lang="fa-IR" sz="2400" dirty="0" smtClean="0">
              <a:solidFill>
                <a:srgbClr val="FF0000"/>
              </a:solidFill>
              <a:cs typeface="B Zar" panose="00000400000000000000" pitchFamily="2" charset="-78"/>
            </a:endParaRPr>
          </a:p>
          <a:p>
            <a:pPr algn="r" rtl="1"/>
            <a:r>
              <a:rPr lang="fa-IR" sz="2400" dirty="0" smtClean="0">
                <a:solidFill>
                  <a:srgbClr val="FF0000"/>
                </a:solidFill>
                <a:cs typeface="B Zar" panose="00000400000000000000" pitchFamily="2" charset="-78"/>
              </a:rPr>
              <a:t>اهداف تحقیقات پیمایشی:تحقیقات پیمایشی اغلب دارای دو هدف اساسی اند :توصیف و تبیین .</a:t>
            </a:r>
          </a:p>
          <a:p>
            <a:pPr algn="r" rtl="1"/>
            <a:r>
              <a:rPr lang="fa-IR" sz="2400" dirty="0" smtClean="0">
                <a:solidFill>
                  <a:srgbClr val="FF0000"/>
                </a:solidFill>
                <a:cs typeface="B Zar" panose="00000400000000000000" pitchFamily="2" charset="-78"/>
              </a:rPr>
              <a:t>روش شناسی تحقیق پیمایشی تحت تاثیر سه عامل عمده،بخوبی تثبیت شده است:</a:t>
            </a:r>
          </a:p>
          <a:p>
            <a:pPr algn="r" rtl="1"/>
            <a:r>
              <a:rPr lang="fa-IR" sz="2400" dirty="0" smtClean="0">
                <a:solidFill>
                  <a:srgbClr val="FF0000"/>
                </a:solidFill>
                <a:cs typeface="B Zar" panose="00000400000000000000" pitchFamily="2" charset="-78"/>
              </a:rPr>
              <a:t> اول اینکه فناوری نمونه گیری به سطح بالایی نائل امده است و ابعاد نظری نمونه گیری احتمالی بدقت مورد بررسی قرار گرفته است .</a:t>
            </a:r>
          </a:p>
          <a:p>
            <a:pPr algn="r" rtl="1"/>
            <a:r>
              <a:rPr lang="fa-IR" sz="2400" dirty="0" smtClean="0">
                <a:solidFill>
                  <a:srgbClr val="FF0000"/>
                </a:solidFill>
                <a:cs typeface="B Zar" panose="00000400000000000000" pitchFamily="2" charset="-78"/>
              </a:rPr>
              <a:t>دوم انکه برای جمع اوری داده های معتبر و پایا از پاسخگویان،شیوه های بسیاری توسعه یافته .</a:t>
            </a:r>
          </a:p>
          <a:p>
            <a:pPr algn="r" rtl="1"/>
            <a:r>
              <a:rPr lang="fa-IR" sz="2400" dirty="0" smtClean="0">
                <a:solidFill>
                  <a:srgbClr val="FF0000"/>
                </a:solidFill>
                <a:cs typeface="B Zar" panose="00000400000000000000" pitchFamily="2" charset="-78"/>
              </a:rPr>
              <a:t>سوم اینکه دسترسی به رایانه و برنامه های رایانه پیچیده ،تحلیل این نوع داده ها را بسیار اسان ساخته است .</a:t>
            </a:r>
          </a:p>
          <a:p>
            <a:pPr algn="r" rtl="1"/>
            <a:endParaRPr lang="en-US" sz="2400" dirty="0">
              <a:cs typeface="B Zar" panose="00000400000000000000" pitchFamily="2" charset="-78"/>
            </a:endParaRPr>
          </a:p>
        </p:txBody>
      </p:sp>
    </p:spTree>
    <p:extLst>
      <p:ext uri="{BB962C8B-B14F-4D97-AF65-F5344CB8AC3E}">
        <p14:creationId xmlns:p14="http://schemas.microsoft.com/office/powerpoint/2010/main" val="1444769421"/>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17566"/>
            <a:ext cx="8596668" cy="6466113"/>
          </a:xfrm>
        </p:spPr>
        <p:txBody>
          <a:bodyPr>
            <a:normAutofit/>
          </a:bodyPr>
          <a:lstStyle/>
          <a:p>
            <a:pPr algn="r" rtl="1"/>
            <a:r>
              <a:rPr lang="fa-IR" sz="2400" dirty="0" smtClean="0">
                <a:cs typeface="B Zar" panose="00000400000000000000" pitchFamily="2" charset="-78"/>
              </a:rPr>
              <a:t>تحلیل رگرسیونی :یکی از رایج ترین شیوه های تحلیل چند متغیری،تحلیل رگرسیون چند متغیری است که از ان برای ارزیابی شدت تاثیر نسبی متغیر های تبیینی مختلف به طور همزمان، برمتغیر وابسته استفاده می شود </a:t>
            </a:r>
          </a:p>
          <a:p>
            <a:pPr algn="r" rtl="1"/>
            <a:r>
              <a:rPr lang="fa-IR" sz="2400" dirty="0" smtClean="0">
                <a:solidFill>
                  <a:srgbClr val="FF0000"/>
                </a:solidFill>
                <a:cs typeface="B Zar" panose="00000400000000000000" pitchFamily="2" charset="-78"/>
              </a:rPr>
              <a:t>تحلیل مسیر .ازدهه 1960 پیشرفتهای چشمگیری در زمینه روششهای بررسی روابط علی در تحقیقات جامعه شناختی و اموزشی از طریق استفاده از شیوه های تحلیل مسیر صورت گرفته است .</a:t>
            </a:r>
          </a:p>
          <a:p>
            <a:pPr algn="r" rtl="1"/>
            <a:r>
              <a:rPr lang="fa-IR" sz="2400" dirty="0" smtClean="0">
                <a:solidFill>
                  <a:srgbClr val="FF0000"/>
                </a:solidFill>
                <a:cs typeface="B Zar" panose="00000400000000000000" pitchFamily="2" charset="-78"/>
              </a:rPr>
              <a:t>تحلیل عامل :تحلیل عامل شیوه ای است برای معرفی روابط میان مجموعه ای از متغیر ها برحسب تعدادی محدودی عامل.لذا این نوع تحلیل عامل جهارچوب ساده تری برای فهم شبکه روابط فراهم می سازد.</a:t>
            </a:r>
          </a:p>
          <a:p>
            <a:pPr algn="r" rtl="1"/>
            <a:r>
              <a:rPr lang="fa-IR" sz="2400" dirty="0" smtClean="0">
                <a:solidFill>
                  <a:srgbClr val="FF0000"/>
                </a:solidFill>
                <a:cs typeface="B Zar" panose="00000400000000000000" pitchFamily="2" charset="-78"/>
              </a:rPr>
              <a:t>برخی از انواع مطالعات طولی عبارتند از :</a:t>
            </a:r>
          </a:p>
          <a:p>
            <a:pPr algn="r" rtl="1"/>
            <a:r>
              <a:rPr lang="fa-IR" sz="2400" dirty="0" smtClean="0">
                <a:solidFill>
                  <a:srgbClr val="FF0000"/>
                </a:solidFill>
                <a:cs typeface="B Zar" panose="00000400000000000000" pitchFamily="2" charset="-78"/>
              </a:rPr>
              <a:t>مطالعات روند </a:t>
            </a:r>
          </a:p>
          <a:p>
            <a:pPr marL="0" indent="0" algn="r" rtl="1">
              <a:buNone/>
            </a:pPr>
            <a:r>
              <a:rPr lang="fa-IR" sz="2400" dirty="0" smtClean="0">
                <a:solidFill>
                  <a:srgbClr val="FF0000"/>
                </a:solidFill>
                <a:cs typeface="B Zar" panose="00000400000000000000" pitchFamily="2" charset="-78"/>
              </a:rPr>
              <a:t>مطالعات سریهای زمانی</a:t>
            </a:r>
          </a:p>
          <a:p>
            <a:pPr algn="r" rtl="1"/>
            <a:r>
              <a:rPr lang="fa-IR" sz="2400" dirty="0" smtClean="0">
                <a:solidFill>
                  <a:srgbClr val="FF0000"/>
                </a:solidFill>
                <a:cs typeface="B Zar" panose="00000400000000000000" pitchFamily="2" charset="-78"/>
              </a:rPr>
              <a:t>مطالعات مداخله </a:t>
            </a:r>
          </a:p>
          <a:p>
            <a:pPr algn="r" rtl="1"/>
            <a:r>
              <a:rPr lang="fa-IR" sz="2400" dirty="0" smtClean="0">
                <a:solidFill>
                  <a:srgbClr val="FF0000"/>
                </a:solidFill>
                <a:cs typeface="B Zar" panose="00000400000000000000" pitchFamily="2" charset="-78"/>
              </a:rPr>
              <a:t>مطالعات پانل</a:t>
            </a:r>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2884745648"/>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56755"/>
            <a:ext cx="8596668" cy="6439988"/>
          </a:xfrm>
        </p:spPr>
        <p:txBody>
          <a:bodyPr>
            <a:normAutofit/>
          </a:bodyPr>
          <a:lstStyle/>
          <a:p>
            <a:pPr algn="r" rtl="1"/>
            <a:r>
              <a:rPr lang="fa-IR" sz="2400" dirty="0" smtClean="0">
                <a:solidFill>
                  <a:schemeClr val="tx1"/>
                </a:solidFill>
                <a:cs typeface="B Zar" panose="00000400000000000000" pitchFamily="2" charset="-78"/>
              </a:rPr>
              <a:t>ازمایش حقیقی </a:t>
            </a:r>
            <a:r>
              <a:rPr lang="fa-IR" sz="2400" dirty="0">
                <a:solidFill>
                  <a:srgbClr val="FF0000"/>
                </a:solidFill>
                <a:cs typeface="B Zar" panose="00000400000000000000" pitchFamily="2" charset="-78"/>
              </a:rPr>
              <a:t>ازمایش حقیقی </a:t>
            </a:r>
            <a:r>
              <a:rPr lang="fa-IR" sz="2400" dirty="0" smtClean="0">
                <a:solidFill>
                  <a:srgbClr val="FF0000"/>
                </a:solidFill>
                <a:cs typeface="B Zar" panose="00000400000000000000" pitchFamily="2" charset="-78"/>
              </a:rPr>
              <a:t>یا تصادفی شده ،پژوهشی است که در ان واحد های ازمایش به طور تصادفی در معرض تدابیر ازمایشی مختلف قرار گرفته اند .</a:t>
            </a:r>
          </a:p>
          <a:p>
            <a:pPr marL="0" indent="0" algn="r" rtl="1">
              <a:buNone/>
            </a:pPr>
            <a:r>
              <a:rPr lang="fa-IR" sz="2400" dirty="0" smtClean="0">
                <a:solidFill>
                  <a:srgbClr val="FF0000"/>
                </a:solidFill>
                <a:cs typeface="B Zar" panose="00000400000000000000" pitchFamily="2" charset="-78"/>
              </a:rPr>
              <a:t>تحقیق ازمایشی حقیقی داره سه ویژگی اساسی است:</a:t>
            </a:r>
          </a:p>
          <a:p>
            <a:pPr marL="457200" indent="-457200" algn="r" rtl="1">
              <a:buFont typeface="+mj-lt"/>
              <a:buAutoNum type="arabicPeriod"/>
            </a:pPr>
            <a:r>
              <a:rPr lang="fa-IR" sz="2400" dirty="0" smtClean="0">
                <a:solidFill>
                  <a:srgbClr val="FF0000"/>
                </a:solidFill>
                <a:cs typeface="B Zar" panose="00000400000000000000" pitchFamily="2" charset="-78"/>
              </a:rPr>
              <a:t>اعمال مداخله و ایجاد شرایط جدیدی برای اقراد گروه ازمایشی که به این مداخله ،</a:t>
            </a:r>
            <a:r>
              <a:rPr lang="fa-IR" sz="2400" dirty="0" smtClean="0">
                <a:solidFill>
                  <a:schemeClr val="tx1"/>
                </a:solidFill>
                <a:cs typeface="B Zar" panose="00000400000000000000" pitchFamily="2" charset="-78"/>
              </a:rPr>
              <a:t>متغیر مستقل می گویند</a:t>
            </a:r>
          </a:p>
          <a:p>
            <a:pPr marL="457200" indent="-457200" algn="r" rtl="1">
              <a:buFont typeface="+mj-lt"/>
              <a:buAutoNum type="arabicPeriod"/>
            </a:pPr>
            <a:r>
              <a:rPr lang="fa-IR" sz="2400" dirty="0" smtClean="0">
                <a:solidFill>
                  <a:srgbClr val="FF0000"/>
                </a:solidFill>
                <a:cs typeface="B Zar" panose="00000400000000000000" pitchFamily="2" charset="-78"/>
              </a:rPr>
              <a:t>تقسیم افرادی به دو گروه ازمایشی و گواه باید تصادفی باشد (یعنی هرفردی باید شانس برابری برای قرارگرفتن در هر دوگروه داشته باشد )</a:t>
            </a:r>
          </a:p>
          <a:p>
            <a:pPr marL="457200" indent="-457200" algn="r" rtl="1">
              <a:buFont typeface="+mj-lt"/>
              <a:buAutoNum type="arabicPeriod"/>
            </a:pPr>
            <a:r>
              <a:rPr lang="fa-IR" sz="2400" dirty="0" smtClean="0">
                <a:solidFill>
                  <a:srgbClr val="FF0000"/>
                </a:solidFill>
                <a:cs typeface="B Zar" panose="00000400000000000000" pitchFamily="2" charset="-78"/>
              </a:rPr>
              <a:t>باید تاثیر ایجاد این شرایط جدید ،سنجیده شود </a:t>
            </a:r>
          </a:p>
          <a:p>
            <a:pPr marL="457200" indent="-457200" algn="r" rtl="1">
              <a:buFont typeface="+mj-lt"/>
              <a:buAutoNum type="arabicPeriod"/>
            </a:pPr>
            <a:r>
              <a:rPr lang="fa-IR" sz="2400" dirty="0" smtClean="0">
                <a:solidFill>
                  <a:srgbClr val="FF0000"/>
                </a:solidFill>
                <a:cs typeface="B Zar" panose="00000400000000000000" pitchFamily="2" charset="-78"/>
              </a:rPr>
              <a:t>برخی از تحقیقات ازمایشی طوری طرح ریزی می شوند که بتوان بیش از یک متغیر مستقل را دستکاری کرد.</a:t>
            </a:r>
          </a:p>
          <a:p>
            <a:pPr marL="0" indent="0" algn="r" rtl="1">
              <a:buNone/>
            </a:pPr>
            <a:r>
              <a:rPr lang="fa-IR" sz="2400" dirty="0" smtClean="0">
                <a:solidFill>
                  <a:schemeClr val="tx1"/>
                </a:solidFill>
                <a:cs typeface="B Zar" panose="00000400000000000000" pitchFamily="2" charset="-78"/>
              </a:rPr>
              <a:t>اعتبار</a:t>
            </a:r>
            <a:r>
              <a:rPr lang="fa-IR" sz="2400" dirty="0" smtClean="0">
                <a:solidFill>
                  <a:srgbClr val="FF0000"/>
                </a:solidFill>
                <a:cs typeface="B Zar" panose="00000400000000000000" pitchFamily="2" charset="-78"/>
              </a:rPr>
              <a:t>.طرح یک ازمایش باید تعیین کننده یک اعتبار نتایج حاصل از ان باشد .</a:t>
            </a:r>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339481185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Vertical)">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637" y="235131"/>
            <a:ext cx="8596668" cy="6413864"/>
          </a:xfrm>
        </p:spPr>
        <p:txBody>
          <a:bodyPr>
            <a:normAutofit/>
          </a:bodyPr>
          <a:lstStyle/>
          <a:p>
            <a:pPr algn="r" rtl="1"/>
            <a:r>
              <a:rPr lang="fa-IR" sz="2400" dirty="0" smtClean="0">
                <a:cs typeface="B Zar" panose="00000400000000000000" pitchFamily="2" charset="-78"/>
              </a:rPr>
              <a:t>تحقیق شبه ازمایشی.دریک ازمایشی حاقیقی،افراد مورد تحقیق به طور تصادفی تقسیم میشوند ولی در تحقیق شبه ازمایشی اینگونه نیست.محققان همیشه ترجیح می دهند توزیع تصادفی از افراد داشته باشند </a:t>
            </a:r>
          </a:p>
          <a:p>
            <a:pPr algn="r" rtl="1"/>
            <a:r>
              <a:rPr lang="fa-IR" sz="2400" dirty="0" smtClean="0">
                <a:cs typeface="B Zar" panose="00000400000000000000" pitchFamily="2" charset="-78"/>
              </a:rPr>
              <a:t>تحقیق ارزیابی.در دهه اخیر ،تحقیق ارزیابی جایگاه مهمی در حوزه پژوهش به دست اورده است . البته اینگونه نیست که ادعا شود تحقیق ارزیابی الزاما باید دارای ماهیت کمی باشد اما در عمل اغلب دارای جنبه کمی است .</a:t>
            </a:r>
          </a:p>
          <a:p>
            <a:pPr algn="r" rtl="1"/>
            <a:r>
              <a:rPr lang="fa-IR" sz="2400" dirty="0" smtClean="0">
                <a:solidFill>
                  <a:srgbClr val="FF0000"/>
                </a:solidFill>
                <a:cs typeface="B Zar" panose="00000400000000000000" pitchFamily="2" charset="-78"/>
              </a:rPr>
              <a:t>برنامه های اموزشی .برنامه های اموزشی عبارتند از مجموع فعالیتهایی که بر اساس طرح و برنامه خاصی صورت می گیرد و درصدد است با استفاده از یکسری خدمات مداوم ،اهداف خاصی را تحقق بخشد .</a:t>
            </a:r>
          </a:p>
          <a:p>
            <a:pPr algn="r" rtl="1"/>
            <a:r>
              <a:rPr lang="fa-IR" sz="2400" dirty="0" smtClean="0">
                <a:solidFill>
                  <a:srgbClr val="FF0000"/>
                </a:solidFill>
                <a:cs typeface="B Zar" panose="00000400000000000000" pitchFamily="2" charset="-78"/>
              </a:rPr>
              <a:t>دانش اموزان .ازمونها ،از جمله امتحانات کلاسی و تستهای استاندارد ،مهمترین روشهای ارزیابی دانش اموزان به شمار می روند.اگر چه لازم است خود این ازمونها نیز ارزیابی شوند.</a:t>
            </a:r>
          </a:p>
          <a:p>
            <a:pPr algn="r" rtl="1"/>
            <a:endParaRPr lang="fa-IR" sz="2400" dirty="0" smtClean="0">
              <a:solidFill>
                <a:srgbClr val="FF0000"/>
              </a:solidFill>
              <a:cs typeface="B Zar" panose="00000400000000000000" pitchFamily="2" charset="-78"/>
            </a:endParaRPr>
          </a:p>
          <a:p>
            <a:pPr algn="r" rtl="1"/>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926222058"/>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261257"/>
            <a:ext cx="8780175" cy="6400800"/>
          </a:xfrm>
        </p:spPr>
        <p:txBody>
          <a:bodyPr>
            <a:normAutofit/>
          </a:bodyPr>
          <a:lstStyle/>
          <a:p>
            <a:pPr algn="r" rtl="1"/>
            <a:r>
              <a:rPr lang="fa-IR" sz="2400" dirty="0" smtClean="0">
                <a:cs typeface="B Zar" panose="00000400000000000000" pitchFamily="2" charset="-78"/>
              </a:rPr>
              <a:t>برای قضاوت در مورد یک تحقیق ارزیابی اموزشی،توجه به ملاکهای ذیل لازم است :</a:t>
            </a:r>
          </a:p>
          <a:p>
            <a:pPr algn="r" rtl="1"/>
            <a:r>
              <a:rPr lang="fa-IR" sz="2400" dirty="0" smtClean="0">
                <a:solidFill>
                  <a:srgbClr val="FF0000"/>
                </a:solidFill>
                <a:cs typeface="B Zar" panose="00000400000000000000" pitchFamily="2" charset="-78"/>
              </a:rPr>
              <a:t>1.ایا فرد ارزیاب،شایستگی لازم ،وفاداری علمی و عدم تعصب را دارا بوده است؟</a:t>
            </a:r>
          </a:p>
          <a:p>
            <a:pPr algn="r" rtl="1"/>
            <a:r>
              <a:rPr lang="fa-IR" sz="2400" dirty="0" smtClean="0">
                <a:solidFill>
                  <a:srgbClr val="FF0000"/>
                </a:solidFill>
                <a:cs typeface="B Zar" panose="00000400000000000000" pitchFamily="2" charset="-78"/>
              </a:rPr>
              <a:t>2.ایا درتفسیر داده ها از استاندارد ها،ارزشهاواهداف منصفانه ای استفاده شده است؟</a:t>
            </a:r>
          </a:p>
          <a:p>
            <a:pPr algn="r" rtl="1"/>
            <a:r>
              <a:rPr lang="fa-IR" sz="2400" dirty="0" smtClean="0">
                <a:solidFill>
                  <a:srgbClr val="FF0000"/>
                </a:solidFill>
                <a:cs typeface="B Zar" panose="00000400000000000000" pitchFamily="2" charset="-78"/>
              </a:rPr>
              <a:t>3.ایا افراد ذی نفع مربوطه ،درطراحی ارزیابی،جمع اوری داده ها و مرور نتایج ذیل شده اند؟</a:t>
            </a:r>
          </a:p>
          <a:p>
            <a:pPr algn="r" rtl="1"/>
            <a:r>
              <a:rPr lang="fa-IR" sz="2400" dirty="0" smtClean="0">
                <a:solidFill>
                  <a:srgbClr val="FF0000"/>
                </a:solidFill>
                <a:cs typeface="B Zar" panose="00000400000000000000" pitchFamily="2" charset="-78"/>
              </a:rPr>
              <a:t>4.ایافرد ارزیاب در جستجوی اثرات جانبی ناخواسته نیز بوده است؟</a:t>
            </a:r>
          </a:p>
          <a:p>
            <a:pPr algn="r" rtl="1"/>
            <a:r>
              <a:rPr lang="fa-IR" sz="2400" dirty="0" smtClean="0">
                <a:solidFill>
                  <a:srgbClr val="FF0000"/>
                </a:solidFill>
                <a:cs typeface="B Zar" panose="00000400000000000000" pitchFamily="2" charset="-78"/>
              </a:rPr>
              <a:t>5.ایا فرد ارزیاب در تفسیر نتایج به زمنیه و شرایط اجتماعی نیز توجه داشته است ؟</a:t>
            </a:r>
          </a:p>
          <a:p>
            <a:pPr algn="r" rtl="1"/>
            <a:r>
              <a:rPr lang="fa-IR" sz="2400" dirty="0" smtClean="0">
                <a:solidFill>
                  <a:srgbClr val="FF0000"/>
                </a:solidFill>
                <a:cs typeface="B Zar" panose="00000400000000000000" pitchFamily="2" charset="-78"/>
              </a:rPr>
              <a:t>اصطلاح اقدام پژوهشی ریشه در اثار روانشناسی اجتماعی معروف کورت لوین دارد که برای اولین بار اهمیت انجام اقدام پژوهشی در علوم اجتماعی را مطرح نمود.لوین در مطالعات خود نیاز به بررسی شرایط لازم برای تحقق تغییر اجتماعی مثبت را متذکر گردید.</a:t>
            </a:r>
          </a:p>
          <a:p>
            <a:pPr algn="r" rtl="1"/>
            <a:r>
              <a:rPr lang="fa-IR" sz="2400" dirty="0" smtClean="0">
                <a:solidFill>
                  <a:srgbClr val="FF0000"/>
                </a:solidFill>
                <a:cs typeface="B Zar" panose="00000400000000000000" pitchFamily="2" charset="-78"/>
              </a:rPr>
              <a:t>لوین معتقد بود که اقدام پژوهی روش موثری در حل مشکلات اجتماعی است .</a:t>
            </a:r>
          </a:p>
          <a:p>
            <a:pPr algn="r" rtl="1"/>
            <a:r>
              <a:rPr lang="fa-IR" sz="2400" dirty="0" smtClean="0">
                <a:solidFill>
                  <a:srgbClr val="FF0000"/>
                </a:solidFill>
                <a:cs typeface="B Zar" panose="00000400000000000000" pitchFamily="2" charset="-78"/>
              </a:rPr>
              <a:t>از اقدام پژوهی میتوان در تمامی سطوح و درتمامی حوزه های اموزش و پرورش سود جست </a:t>
            </a:r>
          </a:p>
          <a:p>
            <a:pPr algn="r" rtl="1"/>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68651918"/>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30629"/>
            <a:ext cx="8858552" cy="3931920"/>
          </a:xfrm>
        </p:spPr>
        <p:txBody>
          <a:bodyPr>
            <a:normAutofit/>
          </a:bodyPr>
          <a:lstStyle/>
          <a:p>
            <a:pPr marL="0" indent="0" algn="r" rtl="1">
              <a:buNone/>
            </a:pPr>
            <a:r>
              <a:rPr lang="fa-IR" sz="2400" dirty="0" smtClean="0">
                <a:cs typeface="B Zar" panose="00000400000000000000" pitchFamily="2" charset="-78"/>
              </a:rPr>
              <a:t>مراحل انجام اقدام پژوهی:</a:t>
            </a:r>
          </a:p>
          <a:p>
            <a:pPr marL="457200" indent="-457200" algn="r" rtl="1">
              <a:buFont typeface="+mj-lt"/>
              <a:buAutoNum type="arabicPeriod"/>
            </a:pPr>
            <a:r>
              <a:rPr lang="fa-IR" sz="2400" dirty="0" smtClean="0">
                <a:solidFill>
                  <a:srgbClr val="FF0000"/>
                </a:solidFill>
                <a:cs typeface="B Zar" panose="00000400000000000000" pitchFamily="2" charset="-78"/>
              </a:rPr>
              <a:t>تعریف مساله</a:t>
            </a:r>
          </a:p>
          <a:p>
            <a:pPr marL="457200" indent="-457200" algn="r" rtl="1">
              <a:buFont typeface="+mj-lt"/>
              <a:buAutoNum type="arabicPeriod"/>
            </a:pPr>
            <a:r>
              <a:rPr lang="fa-IR" sz="2400" dirty="0" smtClean="0">
                <a:solidFill>
                  <a:srgbClr val="FF0000"/>
                </a:solidFill>
                <a:cs typeface="B Zar" panose="00000400000000000000" pitchFamily="2" charset="-78"/>
              </a:rPr>
              <a:t>انتخاب یک طرح</a:t>
            </a:r>
          </a:p>
          <a:p>
            <a:pPr marL="457200" indent="-457200" algn="r" rtl="1">
              <a:buFont typeface="+mj-lt"/>
              <a:buAutoNum type="arabicPeriod"/>
            </a:pPr>
            <a:r>
              <a:rPr lang="fa-IR" sz="2400" dirty="0" smtClean="0">
                <a:solidFill>
                  <a:srgbClr val="FF0000"/>
                </a:solidFill>
                <a:cs typeface="B Zar" panose="00000400000000000000" pitchFamily="2" charset="-78"/>
              </a:rPr>
              <a:t>انتخاب نمونه </a:t>
            </a:r>
          </a:p>
          <a:p>
            <a:pPr marL="457200" indent="-457200" algn="r" rtl="1">
              <a:buFont typeface="+mj-lt"/>
              <a:buAutoNum type="arabicPeriod"/>
            </a:pPr>
            <a:r>
              <a:rPr lang="fa-IR" sz="2400" dirty="0" smtClean="0">
                <a:solidFill>
                  <a:srgbClr val="FF0000"/>
                </a:solidFill>
                <a:cs typeface="B Zar" panose="00000400000000000000" pitchFamily="2" charset="-78"/>
              </a:rPr>
              <a:t>انتخاب ابزار سنجش</a:t>
            </a:r>
          </a:p>
          <a:p>
            <a:pPr marL="457200" indent="-457200" algn="r" rtl="1">
              <a:buFont typeface="+mj-lt"/>
              <a:buAutoNum type="arabicPeriod"/>
            </a:pPr>
            <a:r>
              <a:rPr lang="fa-IR" sz="2400" dirty="0" smtClean="0">
                <a:solidFill>
                  <a:srgbClr val="FF0000"/>
                </a:solidFill>
                <a:cs typeface="B Zar" panose="00000400000000000000" pitchFamily="2" charset="-78"/>
              </a:rPr>
              <a:t>تحلیل داده ها </a:t>
            </a:r>
          </a:p>
          <a:p>
            <a:pPr marL="457200" indent="-457200" algn="r" rtl="1">
              <a:buFont typeface="+mj-lt"/>
              <a:buAutoNum type="arabicPeriod"/>
            </a:pPr>
            <a:r>
              <a:rPr lang="fa-IR" sz="2400" dirty="0" smtClean="0">
                <a:solidFill>
                  <a:srgbClr val="FF0000"/>
                </a:solidFill>
                <a:cs typeface="B Zar" panose="00000400000000000000" pitchFamily="2" charset="-78"/>
              </a:rPr>
              <a:t>تفسیر نتایج و کاربرد انها</a:t>
            </a:r>
          </a:p>
          <a:p>
            <a:pPr marL="457200" indent="-457200" algn="r" rtl="1">
              <a:buFont typeface="+mj-lt"/>
              <a:buAutoNum type="arabicPeriod"/>
            </a:pPr>
            <a:endParaRPr lang="fa-IR" sz="2400" dirty="0" smtClean="0">
              <a:solidFill>
                <a:srgbClr val="FF0000"/>
              </a:solidFill>
              <a:cs typeface="B Zar" panose="00000400000000000000" pitchFamily="2" charset="-78"/>
            </a:endParaRPr>
          </a:p>
          <a:p>
            <a:pPr algn="r" rtl="1"/>
            <a:endParaRPr lang="en-US" sz="2400" dirty="0">
              <a:cs typeface="B Zar" panose="00000400000000000000" pitchFamily="2" charset="-78"/>
            </a:endParaRPr>
          </a:p>
        </p:txBody>
      </p:sp>
    </p:spTree>
    <p:extLst>
      <p:ext uri="{BB962C8B-B14F-4D97-AF65-F5344CB8AC3E}">
        <p14:creationId xmlns:p14="http://schemas.microsoft.com/office/powerpoint/2010/main" val="200998401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30629"/>
            <a:ext cx="8596668" cy="6609805"/>
          </a:xfrm>
        </p:spPr>
        <p:txBody>
          <a:bodyPr>
            <a:normAutofit/>
          </a:bodyPr>
          <a:lstStyle/>
          <a:p>
            <a:pPr algn="r" rtl="1"/>
            <a:r>
              <a:rPr lang="fa-IR" sz="2400" dirty="0" smtClean="0">
                <a:cs typeface="B Zar" panose="00000400000000000000" pitchFamily="2" charset="-78"/>
              </a:rPr>
              <a:t>تفاوتهای بین تحقیق صوری و اقدام پژوهی </a:t>
            </a:r>
          </a:p>
          <a:p>
            <a:pPr marL="457200" indent="-457200" algn="r" rtl="1">
              <a:buFont typeface="+mj-lt"/>
              <a:buAutoNum type="arabicPeriod"/>
            </a:pPr>
            <a:r>
              <a:rPr lang="fa-IR" sz="2400" dirty="0" smtClean="0">
                <a:solidFill>
                  <a:srgbClr val="FF0000"/>
                </a:solidFill>
                <a:cs typeface="B Zar" panose="00000400000000000000" pitchFamily="2" charset="-78"/>
              </a:rPr>
              <a:t>اموزش لازم برای محقق</a:t>
            </a:r>
          </a:p>
          <a:p>
            <a:pPr marL="457200" indent="-457200" algn="r" rtl="1">
              <a:buFont typeface="+mj-lt"/>
              <a:buAutoNum type="arabicPeriod"/>
            </a:pPr>
            <a:r>
              <a:rPr lang="fa-IR" sz="2400" dirty="0" smtClean="0">
                <a:solidFill>
                  <a:srgbClr val="FF0000"/>
                </a:solidFill>
                <a:cs typeface="B Zar" panose="00000400000000000000" pitchFamily="2" charset="-78"/>
              </a:rPr>
              <a:t>اهداف تحقیق</a:t>
            </a:r>
          </a:p>
          <a:p>
            <a:pPr marL="457200" indent="-457200" algn="r" rtl="1">
              <a:buFont typeface="+mj-lt"/>
              <a:buAutoNum type="arabicPeriod"/>
            </a:pPr>
            <a:r>
              <a:rPr lang="fa-IR" sz="2400" dirty="0" smtClean="0">
                <a:solidFill>
                  <a:srgbClr val="FF0000"/>
                </a:solidFill>
                <a:cs typeface="B Zar" panose="00000400000000000000" pitchFamily="2" charset="-78"/>
              </a:rPr>
              <a:t>روشهای شناسایی مسائل و مشکلات مورد مطالعه </a:t>
            </a:r>
          </a:p>
          <a:p>
            <a:pPr marL="457200" indent="-457200" algn="r" rtl="1">
              <a:buFont typeface="+mj-lt"/>
              <a:buAutoNum type="arabicPeriod"/>
            </a:pPr>
            <a:r>
              <a:rPr lang="fa-IR" sz="2400" dirty="0" smtClean="0">
                <a:solidFill>
                  <a:srgbClr val="FF0000"/>
                </a:solidFill>
                <a:cs typeface="B Zar" panose="00000400000000000000" pitchFamily="2" charset="-78"/>
              </a:rPr>
              <a:t>روشهای مطالعه تحقیقات قبلی </a:t>
            </a:r>
          </a:p>
          <a:p>
            <a:pPr marL="457200" indent="-457200" algn="r" rtl="1">
              <a:buFont typeface="+mj-lt"/>
              <a:buAutoNum type="arabicPeriod"/>
            </a:pPr>
            <a:r>
              <a:rPr lang="fa-IR" sz="2400" dirty="0" smtClean="0">
                <a:solidFill>
                  <a:srgbClr val="FF0000"/>
                </a:solidFill>
                <a:cs typeface="B Zar" panose="00000400000000000000" pitchFamily="2" charset="-78"/>
              </a:rPr>
              <a:t>روش نمونه گیری</a:t>
            </a:r>
          </a:p>
          <a:p>
            <a:pPr marL="457200" indent="-457200" algn="r" rtl="1">
              <a:buFont typeface="+mj-lt"/>
              <a:buAutoNum type="arabicPeriod"/>
            </a:pPr>
            <a:r>
              <a:rPr lang="fa-IR" sz="2400" dirty="0" smtClean="0">
                <a:solidFill>
                  <a:srgbClr val="FF0000"/>
                </a:solidFill>
                <a:cs typeface="B Zar" panose="00000400000000000000" pitchFamily="2" charset="-78"/>
              </a:rPr>
              <a:t>طرح تحقیق</a:t>
            </a:r>
          </a:p>
          <a:p>
            <a:pPr marL="457200" indent="-457200" algn="r" rtl="1">
              <a:buFont typeface="+mj-lt"/>
              <a:buAutoNum type="arabicPeriod"/>
            </a:pPr>
            <a:r>
              <a:rPr lang="fa-IR" sz="2400" dirty="0" smtClean="0">
                <a:solidFill>
                  <a:srgbClr val="FF0000"/>
                </a:solidFill>
                <a:cs typeface="B Zar" panose="00000400000000000000" pitchFamily="2" charset="-78"/>
              </a:rPr>
              <a:t>روشهای سنجش </a:t>
            </a:r>
          </a:p>
          <a:p>
            <a:pPr marL="457200" indent="-457200" algn="r" rtl="1">
              <a:buFont typeface="+mj-lt"/>
              <a:buAutoNum type="arabicPeriod"/>
            </a:pPr>
            <a:r>
              <a:rPr lang="fa-IR" sz="2400" dirty="0" smtClean="0">
                <a:solidFill>
                  <a:srgbClr val="FF0000"/>
                </a:solidFill>
                <a:cs typeface="B Zar" panose="00000400000000000000" pitchFamily="2" charset="-78"/>
              </a:rPr>
              <a:t>تحلیل داده ها </a:t>
            </a:r>
          </a:p>
          <a:p>
            <a:pPr marL="457200" indent="-457200" algn="r" rtl="1">
              <a:buFont typeface="+mj-lt"/>
              <a:buAutoNum type="arabicPeriod"/>
            </a:pPr>
            <a:r>
              <a:rPr lang="fa-IR" sz="2400" dirty="0" smtClean="0">
                <a:solidFill>
                  <a:srgbClr val="FF0000"/>
                </a:solidFill>
                <a:cs typeface="B Zar" panose="00000400000000000000" pitchFamily="2" charset="-78"/>
              </a:rPr>
              <a:t>کاربرد نتایج و استفاده از انها </a:t>
            </a:r>
          </a:p>
          <a:p>
            <a:pPr marL="457200" indent="-457200" algn="r" rtl="1">
              <a:buFont typeface="+mj-lt"/>
              <a:buAutoNum type="arabicPeriod"/>
            </a:pPr>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1876758152"/>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1000"/>
                                        <p:tgtEl>
                                          <p:spTgt spid="3">
                                            <p:txEl>
                                              <p:pRg st="9" end="9"/>
                                            </p:txEl>
                                          </p:spTgt>
                                        </p:tgtEl>
                                      </p:cBhvr>
                                    </p:animEffect>
                                    <p:anim calcmode="lin" valueType="num">
                                      <p:cBhvr>
                                        <p:cTn id="7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209006"/>
            <a:ext cx="8596668" cy="6348547"/>
          </a:xfrm>
        </p:spPr>
        <p:txBody>
          <a:bodyPr>
            <a:normAutofit/>
          </a:bodyPr>
          <a:lstStyle/>
          <a:p>
            <a:pPr algn="r" rtl="1"/>
            <a:r>
              <a:rPr lang="fa-IR" sz="2400" dirty="0" smtClean="0">
                <a:cs typeface="B Zar" panose="00000400000000000000" pitchFamily="2" charset="-78"/>
              </a:rPr>
              <a:t>برای اینکه اقدام پژوهی موفقیت امیز باشد ،وجود چندشرط ضروری است ،از جمله :داشتن وقت کافی ،برخورداری از استقلال کاری به اندازه کافی و داشتن تعهد و فرصت برای نگارش فرایند تحقیق و دستاورد های ان </a:t>
            </a:r>
          </a:p>
          <a:p>
            <a:pPr algn="r" rtl="1"/>
            <a:endParaRPr lang="fa-IR" sz="2400" dirty="0" smtClean="0">
              <a:cs typeface="B Zar" panose="00000400000000000000" pitchFamily="2" charset="-78"/>
            </a:endParaRPr>
          </a:p>
          <a:p>
            <a:pPr algn="r" rtl="1"/>
            <a:r>
              <a:rPr lang="fa-IR" sz="2400" dirty="0" smtClean="0">
                <a:solidFill>
                  <a:srgbClr val="FF0000"/>
                </a:solidFill>
                <a:cs typeface="B Zar" panose="00000400000000000000" pitchFamily="2" charset="-78"/>
              </a:rPr>
              <a:t>در جامعه شناسی اموزش و پرورش ،سنت کیفی دارای تاریخ طولانی است که اغلب نادیده گرفته می شود.فیلسوفان و نظریه پردازان اجتماعی نظیر دیویی،دورکیم وبر به بررسی رابطه بین عملکرد درونی و اهداف بیرونی نظام مدرسه و تاثیر مدرسه بر افراد پرداختند .</a:t>
            </a:r>
          </a:p>
          <a:p>
            <a:pPr algn="r" rtl="1"/>
            <a:endParaRPr lang="fa-IR" sz="2400" dirty="0" smtClean="0">
              <a:solidFill>
                <a:srgbClr val="FF0000"/>
              </a:solidFill>
              <a:cs typeface="B Zar" panose="00000400000000000000" pitchFamily="2" charset="-78"/>
            </a:endParaRPr>
          </a:p>
          <a:p>
            <a:pPr algn="r" rtl="1"/>
            <a:r>
              <a:rPr lang="fa-IR" sz="2400" dirty="0" smtClean="0">
                <a:solidFill>
                  <a:srgbClr val="FF0000"/>
                </a:solidFill>
                <a:cs typeface="B Zar" panose="00000400000000000000" pitchFamily="2" charset="-78"/>
              </a:rPr>
              <a:t>تحقیق کیفی به دنبال جمع اوری داده های شفاهی و سمعی –بصری است .این نوع داده ها در قالب متون توصیفی نظیر یادداشتهای میدانی ،نوارضبط شده یا دیگر مطالب پیدا شده از نوار صوتی و ویدئویی ارائه می شوند.</a:t>
            </a:r>
          </a:p>
          <a:p>
            <a:pPr algn="r" rtl="1"/>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4229580958"/>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182880"/>
            <a:ext cx="8819363" cy="6152605"/>
          </a:xfrm>
        </p:spPr>
        <p:txBody>
          <a:bodyPr>
            <a:normAutofit/>
          </a:bodyPr>
          <a:lstStyle/>
          <a:p>
            <a:pPr algn="r" rtl="1"/>
            <a:r>
              <a:rPr lang="fa-IR" sz="2400" dirty="0" smtClean="0">
                <a:cs typeface="B Zar" panose="00000400000000000000" pitchFamily="2" charset="-78"/>
              </a:rPr>
              <a:t>تحقیق کیفی دارای سه ویژ"ی اساسی است :</a:t>
            </a:r>
          </a:p>
          <a:p>
            <a:pPr marL="457200" indent="-457200" algn="r" rtl="1">
              <a:buFont typeface="+mj-lt"/>
              <a:buAutoNum type="arabicPeriod"/>
            </a:pPr>
            <a:r>
              <a:rPr lang="fa-IR" sz="2400" dirty="0" smtClean="0">
                <a:solidFill>
                  <a:srgbClr val="FF0000"/>
                </a:solidFill>
                <a:cs typeface="B Zar" panose="00000400000000000000" pitchFamily="2" charset="-78"/>
              </a:rPr>
              <a:t>این نوع تحقیق مبتنی بر توصیف کیفیات امور و حوادث از طریق مشاهده مستقیم و غیرمستقیم است </a:t>
            </a:r>
          </a:p>
          <a:p>
            <a:pPr marL="457200" indent="-457200" algn="r" rtl="1">
              <a:buFont typeface="+mj-lt"/>
              <a:buAutoNum type="arabicPeriod"/>
            </a:pPr>
            <a:r>
              <a:rPr lang="fa-IR" sz="2400" dirty="0" smtClean="0">
                <a:solidFill>
                  <a:srgbClr val="FF0000"/>
                </a:solidFill>
                <a:cs typeface="B Zar" panose="00000400000000000000" pitchFamily="2" charset="-78"/>
              </a:rPr>
              <a:t>با توجه به ضرورت شناخت امور وحوادث  در جریان طبیعی انها است .</a:t>
            </a:r>
          </a:p>
          <a:p>
            <a:pPr marL="457200" indent="-457200" algn="r" rtl="1">
              <a:buFont typeface="+mj-lt"/>
              <a:buAutoNum type="arabicPeriod"/>
            </a:pPr>
            <a:r>
              <a:rPr lang="fa-IR" sz="2400" dirty="0" smtClean="0">
                <a:solidFill>
                  <a:srgbClr val="FF0000"/>
                </a:solidFill>
                <a:cs typeface="B Zar" panose="00000400000000000000" pitchFamily="2" charset="-78"/>
              </a:rPr>
              <a:t>محقق خود ،ابزار اصلی و وسیله مهم برای جمع اوری داده هاست محقق بهترین صافی است که اطلاعات در ان غربال می شود .</a:t>
            </a:r>
          </a:p>
          <a:p>
            <a:pPr marL="0" indent="0" algn="r" rtl="1">
              <a:buNone/>
            </a:pPr>
            <a:r>
              <a:rPr lang="fa-IR" sz="2400" dirty="0" smtClean="0">
                <a:solidFill>
                  <a:srgbClr val="FF0000"/>
                </a:solidFill>
                <a:cs typeface="B Zar" panose="00000400000000000000" pitchFamily="2" charset="-78"/>
              </a:rPr>
              <a:t>باتوجه به اهمیت تحقیق کیفی در دهه 1990 ،سعی خواهیم کرد با معرفی سنتهای مختلف تحقیق کیفی کاربرد انها در حوزه اموزش و پرورش را بررسی کنیم .</a:t>
            </a:r>
          </a:p>
          <a:p>
            <a:pPr marL="0" indent="0" algn="r" rtl="1">
              <a:buNone/>
            </a:pPr>
            <a:r>
              <a:rPr lang="fa-IR" sz="2400" dirty="0" smtClean="0">
                <a:solidFill>
                  <a:srgbClr val="FF0000"/>
                </a:solidFill>
                <a:cs typeface="B Zar" panose="00000400000000000000" pitchFamily="2" charset="-78"/>
              </a:rPr>
              <a:t>به اعتقاد روانشناسان محیطی ،رفتار انسان دارای دو جنبه عینی و ذهنی است .جنبه عینی در چهارچوب اجزای بدن ادمی روی می دهد .</a:t>
            </a:r>
          </a:p>
          <a:p>
            <a:pPr marL="0" indent="0" algn="r" rtl="1">
              <a:buNone/>
            </a:pPr>
            <a:r>
              <a:rPr lang="fa-IR" sz="2400" dirty="0" smtClean="0">
                <a:solidFill>
                  <a:srgbClr val="FF0000"/>
                </a:solidFill>
                <a:cs typeface="B Zar" panose="00000400000000000000" pitchFamily="2" charset="-78"/>
              </a:rPr>
              <a:t>اهداف روانشناسی محیطی شامل توصیف رفتار و کشف قوانین رفتار است .</a:t>
            </a:r>
          </a:p>
          <a:p>
            <a:pPr marL="0" indent="0" algn="r" rtl="1">
              <a:buNone/>
            </a:pPr>
            <a:r>
              <a:rPr lang="fa-IR" sz="2400" dirty="0" smtClean="0">
                <a:solidFill>
                  <a:srgbClr val="FF0000"/>
                </a:solidFill>
                <a:cs typeface="B Zar" panose="00000400000000000000" pitchFamily="2" charset="-78"/>
              </a:rPr>
              <a:t>قوم نگاری کل گرا در اساس محصول اثار فرانزبوآس در امریکا و برانیسلاو مالینوفسکی در انگلستان است .</a:t>
            </a:r>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205622670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randombar(horizontal)">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61703"/>
            <a:ext cx="8596668" cy="5479659"/>
          </a:xfrm>
        </p:spPr>
        <p:txBody>
          <a:bodyPr>
            <a:normAutofit/>
          </a:bodyPr>
          <a:lstStyle/>
          <a:p>
            <a:pPr algn="r" rtl="1"/>
            <a:r>
              <a:rPr lang="fa-IR" sz="2400" dirty="0" smtClean="0">
                <a:cs typeface="B Zar" panose="00000400000000000000" pitchFamily="2" charset="-78"/>
              </a:rPr>
              <a:t>در اواخر دهه 1920بود که رابرت انجل برای اولین بار اصطلاح جامعه شناسی آموزش و پرورش    را مطرح کرد . </a:t>
            </a:r>
          </a:p>
          <a:p>
            <a:pPr algn="r" rtl="1"/>
            <a:r>
              <a:rPr lang="fa-IR" sz="2400" dirty="0" smtClean="0">
                <a:cs typeface="B Zar" panose="00000400000000000000" pitchFamily="2" charset="-78"/>
              </a:rPr>
              <a:t>به اعتقاد انجل، جامعه شناسی پرورشی صرفا شاخه ای از علم محض است ،در حالی که جامعه شناسی اموزش و پرورش تحلیل علمی فرایند ها و الگو های اجتماعی موجود در نظام اموزشی به شمار می رود.</a:t>
            </a:r>
          </a:p>
          <a:p>
            <a:pPr algn="r" rtl="1"/>
            <a:endParaRPr lang="fa-IR" sz="2400" dirty="0">
              <a:cs typeface="B Zar" panose="00000400000000000000" pitchFamily="2" charset="-78"/>
            </a:endParaRPr>
          </a:p>
          <a:p>
            <a:pPr algn="r" rtl="1"/>
            <a:endParaRPr lang="fa-IR" sz="2400" dirty="0" smtClean="0">
              <a:cs typeface="B Zar" panose="00000400000000000000" pitchFamily="2" charset="-78"/>
            </a:endParaRPr>
          </a:p>
          <a:p>
            <a:pPr algn="r" rtl="1"/>
            <a:r>
              <a:rPr lang="fa-IR" sz="2400" dirty="0" smtClean="0">
                <a:cs typeface="B Zar" panose="00000400000000000000" pitchFamily="2" charset="-78"/>
              </a:rPr>
              <a:t>تعریف جامعه شناسی اموزش و پرورش :</a:t>
            </a:r>
          </a:p>
          <a:p>
            <a:pPr algn="r" rtl="1"/>
            <a:r>
              <a:rPr lang="fa-IR" sz="2400" dirty="0" smtClean="0">
                <a:solidFill>
                  <a:srgbClr val="FF0000"/>
                </a:solidFill>
                <a:cs typeface="B Zar" panose="00000400000000000000" pitchFamily="2" charset="-78"/>
              </a:rPr>
              <a:t>اموزش و پرورش برای افراد متخلف دارای معانی متفاوتی است؛یک تجربه ذهنی مهیج برای کودکان و وسیله برای یافتن شغل یا راهی برای گریز از طبقات اجتماعی پایین برای برخی از جوانها محسوب می شود .</a:t>
            </a:r>
          </a:p>
          <a:p>
            <a:pPr algn="r" rtl="1"/>
            <a:endParaRPr lang="fa-IR"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366564539"/>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 calcmode="lin" valueType="num">
                                      <p:cBhvr>
                                        <p:cTn id="28"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274320"/>
            <a:ext cx="8596668" cy="6309359"/>
          </a:xfrm>
        </p:spPr>
        <p:txBody>
          <a:bodyPr>
            <a:normAutofit/>
          </a:bodyPr>
          <a:lstStyle/>
          <a:p>
            <a:pPr algn="r" rtl="1"/>
            <a:r>
              <a:rPr lang="fa-IR" sz="2400" dirty="0" smtClean="0">
                <a:cs typeface="B Zar" panose="00000400000000000000" pitchFamily="2" charset="-78"/>
              </a:rPr>
              <a:t>قوم نگاران کل گرا به مطالعه فرهنگ گروههای نظیر قبایل و طوایف ،شهر ها و گروههای قومی پرداخته و بر اجزای جامعه نظیر : دین ،اقتصاد اموزش و پرورش تمرکز می کنند </a:t>
            </a:r>
            <a:endParaRPr lang="fa-IR" sz="2400" dirty="0" smtClean="0">
              <a:solidFill>
                <a:srgbClr val="FF0000"/>
              </a:solidFill>
              <a:cs typeface="B Zar" panose="00000400000000000000" pitchFamily="2" charset="-78"/>
            </a:endParaRPr>
          </a:p>
          <a:p>
            <a:pPr algn="r" rtl="1"/>
            <a:r>
              <a:rPr lang="fa-IR" sz="2400" dirty="0" smtClean="0">
                <a:solidFill>
                  <a:srgbClr val="FF0000"/>
                </a:solidFill>
                <a:cs typeface="B Zar" panose="00000400000000000000" pitchFamily="2" charset="-78"/>
              </a:rPr>
              <a:t>اهداف مشترک اکثرقوم نگاران کل گرا،توصیف و تحلیل الگو های فرهنگی یک گروه کوچک است.</a:t>
            </a:r>
          </a:p>
          <a:p>
            <a:pPr algn="r" rtl="1"/>
            <a:r>
              <a:rPr lang="fa-IR" sz="2400" dirty="0" smtClean="0">
                <a:solidFill>
                  <a:srgbClr val="FF0000"/>
                </a:solidFill>
                <a:cs typeface="B Zar" panose="00000400000000000000" pitchFamily="2" charset="-78"/>
              </a:rPr>
              <a:t>برخی از قوم نگاران کل گرا به بررسی روابط ساختاری میان نظام اموزشی و دیگر نهاد های موجود در جامعه پرداخته اند .اگبو از جمله محققانی است که این موضوع پرداخته و معتقد است که قوم نگاری مدرسه باید کل گرا باشد ،این نوع قوم نگاری باید نشان دهد که چگونه اموزش و پرورش با اقتصاد ،نظام سیاسی ،ساختار اجتماعی و با باور های مردم پیوند خورده است .</a:t>
            </a:r>
          </a:p>
          <a:p>
            <a:pPr algn="r" rtl="1"/>
            <a:r>
              <a:rPr lang="fa-IR" sz="2400" dirty="0" smtClean="0">
                <a:solidFill>
                  <a:srgbClr val="FF0000"/>
                </a:solidFill>
                <a:cs typeface="B Zar" panose="00000400000000000000" pitchFamily="2" charset="-78"/>
              </a:rPr>
              <a:t>فرضیه اصلی قوم نگاران ارتباطات این است که ساختار اجتماعی و نتیجه فرایند های نهادی حداقل تاحدودی محصول ارتباطاترو در روست .به همین دلیل این محققان معتقدند که مطالعه مفصل و دقیق الگو های ارتباطی می تواند اطلاعات زیادی در مورد فرهنگ گروه تحت مطالعه،اشکار سازد.</a:t>
            </a:r>
            <a:endParaRPr lang="en-US" sz="2400" dirty="0">
              <a:cs typeface="B Zar" panose="00000400000000000000" pitchFamily="2" charset="-78"/>
            </a:endParaRPr>
          </a:p>
        </p:txBody>
      </p:sp>
    </p:spTree>
    <p:extLst>
      <p:ext uri="{BB962C8B-B14F-4D97-AF65-F5344CB8AC3E}">
        <p14:creationId xmlns:p14="http://schemas.microsoft.com/office/powerpoint/2010/main" val="3266021354"/>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1)">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0397" y="261258"/>
            <a:ext cx="8596668" cy="6139542"/>
          </a:xfrm>
        </p:spPr>
        <p:txBody>
          <a:bodyPr>
            <a:normAutofit/>
          </a:bodyPr>
          <a:lstStyle/>
          <a:p>
            <a:pPr algn="r" rtl="1"/>
            <a:r>
              <a:rPr lang="fa-IR" sz="2400" dirty="0" smtClean="0">
                <a:cs typeface="B Zar" panose="00000400000000000000" pitchFamily="2" charset="-78"/>
              </a:rPr>
              <a:t>هدف روش شناختی قوم نگاران ارتباطات ،توصیف الگو های ارنباط رو در رو در داخل گروه فرهنگی و در میان گروههای فرهنگی و مرتبط نمودن این الگو ها با فرایند های اجتماعی و فرهنگی جامعه بزرگتر است .</a:t>
            </a:r>
          </a:p>
          <a:p>
            <a:pPr algn="r" rtl="1"/>
            <a:r>
              <a:rPr lang="fa-IR" sz="2400" dirty="0" smtClean="0">
                <a:solidFill>
                  <a:srgbClr val="FF0000"/>
                </a:solidFill>
                <a:cs typeface="B Zar" panose="00000400000000000000" pitchFamily="2" charset="-78"/>
              </a:rPr>
              <a:t>مردم شناختی که از ان تحت عنوان قوم نگاری جدید نیز یاد می شود با اثار وارد گودناف و چارلز فریک که از روشهای زبان شناسی استفاده بسیاری نموده اند ، پابه عرصه وجود نهاد.</a:t>
            </a:r>
          </a:p>
          <a:p>
            <a:pPr algn="r" rtl="1"/>
            <a:r>
              <a:rPr lang="fa-IR" sz="2400" dirty="0" smtClean="0">
                <a:solidFill>
                  <a:srgbClr val="FF0000"/>
                </a:solidFill>
                <a:cs typeface="B Zar" panose="00000400000000000000" pitchFamily="2" charset="-78"/>
              </a:rPr>
              <a:t>هدف مردم شناسان شناختی ،توصیف دقیق و کامل سازمان نظام شناختی است و این ناظر به شناسایی اجزای یک فرهنگ و رابطه بین این اجزا است.</a:t>
            </a:r>
          </a:p>
          <a:p>
            <a:pPr algn="r" rtl="1"/>
            <a:r>
              <a:rPr lang="fa-IR" sz="2400" dirty="0" smtClean="0">
                <a:solidFill>
                  <a:srgbClr val="FF0000"/>
                </a:solidFill>
                <a:cs typeface="B Zar" panose="00000400000000000000" pitchFamily="2" charset="-78"/>
              </a:rPr>
              <a:t>در جمع اوری داده ها به ثبت و ضبط کلمه به کلمه انچه افراد در شرایط طبیعی به زبان می اورند ،پرداخته می شود .</a:t>
            </a:r>
          </a:p>
          <a:p>
            <a:pPr algn="r" rtl="1"/>
            <a:r>
              <a:rPr lang="fa-IR" sz="2400" dirty="0" smtClean="0">
                <a:solidFill>
                  <a:srgbClr val="FF0000"/>
                </a:solidFill>
                <a:cs typeface="B Zar" panose="00000400000000000000" pitchFamily="2" charset="-78"/>
              </a:rPr>
              <a:t>استفاده از مردم شناسی شناختی در ماطلعه فرهنگ ذهنی ،بسیار مفید است.گوتز نیزکاربرد مردم شناسی شناختی در مطالعه مدارس را بررسی نموده است البته باید اعتراف کرد که تعداد تحقیقاتی که با استفاده از این رهیافت به مطالعه اموزش و پرورش پرداخته اند،اندک است .</a:t>
            </a:r>
          </a:p>
          <a:p>
            <a:pPr algn="r" rtl="1"/>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47340082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43691"/>
            <a:ext cx="8596668" cy="6361612"/>
          </a:xfrm>
        </p:spPr>
        <p:txBody>
          <a:bodyPr>
            <a:normAutofit lnSpcReduction="10000"/>
          </a:bodyPr>
          <a:lstStyle/>
          <a:p>
            <a:pPr algn="r" rtl="1"/>
            <a:r>
              <a:rPr lang="fa-IR" sz="2400" dirty="0" smtClean="0">
                <a:cs typeface="B Zar" panose="00000400000000000000" pitchFamily="2" charset="-78"/>
              </a:rPr>
              <a:t>کانون توجه طرفداران کنش متقابل نمادی،رفتار پوشیده و پنهان است یعنی نقطه نظرات افراد شرکت کننده .</a:t>
            </a:r>
          </a:p>
          <a:p>
            <a:pPr algn="r" rtl="1"/>
            <a:r>
              <a:rPr lang="fa-IR" sz="2400" dirty="0" smtClean="0">
                <a:solidFill>
                  <a:srgbClr val="FF0000"/>
                </a:solidFill>
                <a:cs typeface="B Zar" panose="00000400000000000000" pitchFamily="2" charset="-78"/>
              </a:rPr>
              <a:t>طرفداران این رهیافت علاقه مند به توصیف فرایند های ارتباط نمادیبه منظرو فهم رفتار هستند .پیروان این مکتب اگر چه برای نظریه اهمیت قائل هستند ولی جایگاه نظریه در اثار اینها متفاوت اسا</a:t>
            </a:r>
          </a:p>
          <a:p>
            <a:pPr algn="r" rtl="1"/>
            <a:r>
              <a:rPr lang="fa-IR" sz="2400" dirty="0" smtClean="0">
                <a:solidFill>
                  <a:srgbClr val="FF0000"/>
                </a:solidFill>
                <a:cs typeface="B Zar" panose="00000400000000000000" pitchFamily="2" charset="-78"/>
              </a:rPr>
              <a:t>تحقیقات سنتی اموزش  و پرورش تقریبا به طور کامل در چهارچوب سنتهای روانشناسی بوده و دارای فرضیات اثبات گرایانه اند و بالطبع روش شناسی مخصوص خود را دارند.سنتهایی که در این قرسمت بررسی شده اند،فرضیات جدید،روشهای جدید و کانون توجهات نوینی را برای محققان فراهم نموده اند.</a:t>
            </a:r>
          </a:p>
          <a:p>
            <a:pPr algn="r" rtl="1"/>
            <a:r>
              <a:rPr lang="fa-IR" sz="2400" dirty="0" smtClean="0">
                <a:solidFill>
                  <a:srgbClr val="FF0000"/>
                </a:solidFill>
                <a:cs typeface="B Zar" panose="00000400000000000000" pitchFamily="2" charset="-78"/>
              </a:rPr>
              <a:t>از لحاظ روانشناسی ،در تحقیقات سنتی اموزش و پرورش،معمولا طرح تحقیق قبل از جمع اوری داده ها به دقت تنظیم می شود.داده ها از طریق نمونه گیری منظم و با استفاده از مقولات از پیش کدبندی شده،جمع اوری شده ،به روش کمی مورد تجزیه و تحلیل قرار می گیرند</a:t>
            </a:r>
          </a:p>
          <a:p>
            <a:pPr algn="r" rtl="1"/>
            <a:r>
              <a:rPr lang="fa-IR" sz="2400" dirty="0">
                <a:cs typeface="B Zar" panose="00000400000000000000" pitchFamily="2" charset="-78"/>
              </a:rPr>
              <a:t>تحلیل سنتهای تحقیق کمی حکایت از این دارد که سنتها راههای متفاوتی برای مطالعه رفتار و ادراکات ادمی،ارائه می کنند. این رهیافتها ،در مقایسه با مطالعات سنتی اموزش و پرورش،فرضیات جدیدی در خصوص ماهیت انسان و جامعه ارائه می کنند  از روشهای متفاوتی بهره می برند.</a:t>
            </a:r>
          </a:p>
          <a:p>
            <a:pPr algn="r" rtl="1"/>
            <a:endParaRPr lang="en-US" sz="2400" dirty="0">
              <a:solidFill>
                <a:srgbClr val="FF0000"/>
              </a:solidFill>
              <a:cs typeface="B Zar" panose="00000400000000000000" pitchFamily="2" charset="-78"/>
            </a:endParaRPr>
          </a:p>
          <a:p>
            <a:pPr algn="r" rtl="1"/>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311696996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30629"/>
            <a:ext cx="8596668" cy="6505302"/>
          </a:xfrm>
        </p:spPr>
        <p:txBody>
          <a:bodyPr>
            <a:normAutofit/>
          </a:bodyPr>
          <a:lstStyle/>
          <a:p>
            <a:pPr algn="r" rtl="1"/>
            <a:r>
              <a:rPr lang="fa-IR" sz="2400" dirty="0" smtClean="0">
                <a:solidFill>
                  <a:srgbClr val="FF0000"/>
                </a:solidFill>
                <a:cs typeface="B Zar" panose="00000400000000000000" pitchFamily="2" charset="-78"/>
              </a:rPr>
              <a:t>فصل پنجم:سازمان اجتماعی مدرسه</a:t>
            </a:r>
          </a:p>
          <a:p>
            <a:pPr algn="r" rtl="1"/>
            <a:r>
              <a:rPr lang="fa-IR" sz="2400" dirty="0" smtClean="0">
                <a:solidFill>
                  <a:srgbClr val="FF0000"/>
                </a:solidFill>
                <a:cs typeface="B Zar" panose="00000400000000000000" pitchFamily="2" charset="-78"/>
              </a:rPr>
              <a:t>در واقع،در عرصه اموزش و پرورش نظریه جامع و مورد قبول همگان در زمینه سازمان مدرسه وجود ندارد.این واقعیت حاکی از پیچیدگی نهاد های اموزشی است .انچه در دست است بیشتر مورد مطالعات موردی است که از دیدگاه خاصی به ابعاد پرداخته و از سایر ابعاد غافل مانده است .</a:t>
            </a:r>
          </a:p>
          <a:p>
            <a:pPr algn="r" rtl="1"/>
            <a:r>
              <a:rPr lang="fa-IR" sz="2400" dirty="0" smtClean="0">
                <a:solidFill>
                  <a:srgbClr val="FF0000"/>
                </a:solidFill>
                <a:cs typeface="B Zar" panose="00000400000000000000" pitchFamily="2" charset="-78"/>
              </a:rPr>
              <a:t>احتمالا ادارات دولتی در هر کشوری،بهترین نمونه دیوانسالاری مورد نظر وبر هستند .بعلاوه عناصر نوع ارمانی وبر را می توان در بیشتر مدارس مشاهده کرد :وجود سلسه مراتب قدرت در مدرسه ،بایگانی مدارک مربوط به پیشرفت هر دانش اموز،ساختارشغلی قابل تمایز (مدیر،ناظم،معلم و...) و دیگر ویژگیها.</a:t>
            </a:r>
          </a:p>
          <a:p>
            <a:pPr algn="r" rtl="1"/>
            <a:r>
              <a:rPr lang="fa-IR" sz="2400" dirty="0" smtClean="0">
                <a:solidFill>
                  <a:srgbClr val="FF0000"/>
                </a:solidFill>
                <a:cs typeface="B Zar" panose="00000400000000000000" pitchFamily="2" charset="-78"/>
              </a:rPr>
              <a:t>سازمانها برای تامین اهداف خاصی ایجاد شده اند یا به عبارت دیگر وظیفه اولیه ای دارند.برای اینکه سازمان بتواند از عهده این وظیفه اولیه براید نیاز به درون داد دارد.برای مدرسه این درون دادها شامل دانش اموزان ،معلمان و مواد درسی است.این درون دادها در داخل سازمانی  به نام مدرسه پردازش می شوند تا تبدیل به برون داد شوند.</a:t>
            </a:r>
          </a:p>
          <a:p>
            <a:pPr algn="r" rtl="1"/>
            <a:r>
              <a:rPr lang="fa-IR" sz="2400" dirty="0" smtClean="0">
                <a:solidFill>
                  <a:srgbClr val="FF0000"/>
                </a:solidFill>
                <a:cs typeface="B Zar" panose="00000400000000000000" pitchFamily="2" charset="-78"/>
              </a:rPr>
              <a:t>اغلب هنجار های غیررسمی موجود در بین معلمان یا دانش اموزان است که معلوم می کند.در کلاس درس چه اتفاقی روی خواهد داد،نه هنجار های رسمی مدرسه.  </a:t>
            </a:r>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31574341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9768" y="91441"/>
            <a:ext cx="8596668" cy="6387736"/>
          </a:xfrm>
        </p:spPr>
        <p:txBody>
          <a:bodyPr>
            <a:normAutofit/>
          </a:bodyPr>
          <a:lstStyle/>
          <a:p>
            <a:pPr algn="r" rtl="1"/>
            <a:r>
              <a:rPr lang="fa-IR" sz="2400" dirty="0" smtClean="0">
                <a:cs typeface="B Zar" panose="00000400000000000000" pitchFamily="2" charset="-78"/>
              </a:rPr>
              <a:t>مدرسه قبل از هرچیز یک سازمان است و بسیاری از ویژگیهای مشترک تمامی سازمانها را داراست .در واقع مدرسه نوع خاصی از سازمان اجتماعی ،سازمان اجتماعی نوعی خاصی از نظام اجتماعی و نظام اجتماعی نیز نوع خاصی از نظام است . </a:t>
            </a:r>
            <a:endParaRPr lang="fa-IR" sz="2400" dirty="0">
              <a:cs typeface="B Zar" panose="00000400000000000000" pitchFamily="2" charset="-78"/>
            </a:endParaRPr>
          </a:p>
          <a:p>
            <a:pPr algn="r" rtl="1"/>
            <a:r>
              <a:rPr lang="fa-IR" sz="2400" dirty="0" smtClean="0">
                <a:cs typeface="B Zar" panose="00000400000000000000" pitchFamily="2" charset="-78"/>
              </a:rPr>
              <a:t>بدین ترتیب تمامی نظام های اجتماعی دو هدف عمده را تعقیب می کنند ،اول اجرای اهداف و دوم ،حفظ خود در طی مرور ایام .</a:t>
            </a:r>
          </a:p>
          <a:p>
            <a:pPr algn="r" rtl="1"/>
            <a:r>
              <a:rPr lang="fa-IR" sz="2400" dirty="0" smtClean="0">
                <a:solidFill>
                  <a:srgbClr val="FF0000"/>
                </a:solidFill>
                <a:cs typeface="B Zar" panose="00000400000000000000" pitchFamily="2" charset="-78"/>
              </a:rPr>
              <a:t>در بسیاری از موارد هدف سازمانی ورسمی مدارس عمومی،مبهم است .اگر نظام مدرسه را با دیگر سازمانها نظیر یک شرکت تجاری مقایسه کنیم متوجه این ادعا خواهیم شد.</a:t>
            </a:r>
          </a:p>
          <a:p>
            <a:pPr algn="r" rtl="1"/>
            <a:r>
              <a:rPr lang="fa-IR" sz="2400" dirty="0" smtClean="0">
                <a:solidFill>
                  <a:srgbClr val="FF0000"/>
                </a:solidFill>
                <a:cs typeface="B Zar" panose="00000400000000000000" pitchFamily="2" charset="-78"/>
              </a:rPr>
              <a:t>تحقیقات مربوط به تعریف نقش داده که بین ناظمها و کارکنان اداری مدارس در مورد تقسیم کار بین انها ،توافق زیادی وجود ندارد ،یافته های تحقیقات مختلف حکایت از ان دارد که در بسیاری از مدارس،نبود توافق در مورد حقوق و تکالیف مربوط به نقشهای مختلف،منبع اصلی استرس در مدرسه است.</a:t>
            </a:r>
          </a:p>
          <a:p>
            <a:pPr algn="r" rtl="1"/>
            <a:r>
              <a:rPr lang="fa-IR" sz="2400" dirty="0" smtClean="0">
                <a:solidFill>
                  <a:srgbClr val="FF0000"/>
                </a:solidFill>
                <a:cs typeface="B Zar" panose="00000400000000000000" pitchFamily="2" charset="-78"/>
              </a:rPr>
              <a:t>مدرسه سازمانی است که دونوع درون داد از محیط خود دریافت می کند:</a:t>
            </a:r>
          </a:p>
          <a:p>
            <a:pPr algn="r" rtl="1"/>
            <a:r>
              <a:rPr lang="fa-IR" sz="2400" dirty="0" smtClean="0">
                <a:solidFill>
                  <a:srgbClr val="FF0000"/>
                </a:solidFill>
                <a:cs typeface="B Zar" panose="00000400000000000000" pitchFamily="2" charset="-78"/>
              </a:rPr>
              <a:t>الف)دانش اموزان</a:t>
            </a:r>
          </a:p>
          <a:p>
            <a:pPr algn="r" rtl="1"/>
            <a:r>
              <a:rPr lang="fa-IR" sz="2400" dirty="0" smtClean="0">
                <a:solidFill>
                  <a:srgbClr val="FF0000"/>
                </a:solidFill>
                <a:cs typeface="B Zar" panose="00000400000000000000" pitchFamily="2" charset="-78"/>
              </a:rPr>
              <a:t>ب) معلم ،تجهیزات ،ساختمان ،امکانات مالی  و دیگر منابع</a:t>
            </a:r>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328205083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Vertical)">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1208" y="143693"/>
            <a:ext cx="8596668" cy="6413862"/>
          </a:xfrm>
        </p:spPr>
        <p:txBody>
          <a:bodyPr>
            <a:normAutofit/>
          </a:bodyPr>
          <a:lstStyle/>
          <a:p>
            <a:pPr algn="r" rtl="1"/>
            <a:r>
              <a:rPr lang="fa-IR" sz="2400" dirty="0" smtClean="0">
                <a:cs typeface="B Zar" panose="00000400000000000000" pitchFamily="2" charset="-78"/>
              </a:rPr>
              <a:t>مدرسه از یک لحاظ شبیه زندان یا بیمارستان است زیرا در اند گروهی(یعنی دانش اموزان)باید کاملا به سازمان متعهد باشند در حالی که گروه دیگر (کارمندان و معلمان) از ازادی بیشتری برخوردارند و مهمتر از همه اینکه می توانند ازادانه محیط را ترک کنند .</a:t>
            </a:r>
            <a:endParaRPr lang="fa-IR" sz="2400" dirty="0" smtClean="0">
              <a:solidFill>
                <a:srgbClr val="FF0000"/>
              </a:solidFill>
              <a:cs typeface="B Zar" panose="00000400000000000000" pitchFamily="2" charset="-78"/>
            </a:endParaRPr>
          </a:p>
          <a:p>
            <a:pPr algn="r" rtl="1"/>
            <a:r>
              <a:rPr lang="fa-IR" sz="2400" dirty="0" smtClean="0">
                <a:solidFill>
                  <a:srgbClr val="FF0000"/>
                </a:solidFill>
                <a:cs typeface="B Zar" panose="00000400000000000000" pitchFamily="2" charset="-78"/>
              </a:rPr>
              <a:t>یادداشتهای هنجاری نیز اغلب در تقابل با هنجارهای گروه همسالان در مدرسه قرار می گیرند و کارآیی خود را از دست می دهند زیرا وفاداری به گروه همسالان اغلب یک محرک قدرتمند و ضد سازمانی است .</a:t>
            </a:r>
          </a:p>
          <a:p>
            <a:pPr algn="r" rtl="1"/>
            <a:r>
              <a:rPr lang="fa-IR" sz="2400" dirty="0" smtClean="0">
                <a:solidFill>
                  <a:srgbClr val="FF0000"/>
                </a:solidFill>
                <a:cs typeface="B Zar" panose="00000400000000000000" pitchFamily="2" charset="-78"/>
              </a:rPr>
              <a:t>میلز مجموعه ای از ویژگیهای سازمانی مدرسه را که ان از سایر سازمانها متمایز می  سازد فهرست کرده است .از جمله این ویژگیهای ،ابهام در هدف است.بدین معنی است که اهداف سازمانهای اموزشی مبهم بود و تاحدود زیادی غیر قابل سنجش و اندازه گیری اند.</a:t>
            </a:r>
          </a:p>
          <a:p>
            <a:pPr algn="r" rtl="1"/>
            <a:r>
              <a:rPr lang="fa-IR" sz="2400" dirty="0" smtClean="0">
                <a:solidFill>
                  <a:srgbClr val="FF0000"/>
                </a:solidFill>
                <a:cs typeface="B Zar" panose="00000400000000000000" pitchFamily="2" charset="-78"/>
              </a:rPr>
              <a:t>مطالعات مربوط به یک گروه کوچک را می توان براحتی در کلاس درس در خصوص رابطه بین معلم و دانش اموزان را اجرا نمود.در واقع گروه کلاسی یکی از مهمترین گروهها در زندگانی کودک است .در این نوع گروه ،بسیاری از نیاز های کودک براورده می شود و او نکات بسیاری را یاد می گیرد.</a:t>
            </a:r>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44289267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8195" y="143691"/>
            <a:ext cx="9431382" cy="6583680"/>
          </a:xfrm>
        </p:spPr>
        <p:txBody>
          <a:bodyPr>
            <a:normAutofit/>
          </a:bodyPr>
          <a:lstStyle/>
          <a:p>
            <a:pPr algn="r" rtl="1"/>
            <a:r>
              <a:rPr lang="fa-IR" sz="2400" dirty="0" smtClean="0">
                <a:cs typeface="B Zar" panose="00000400000000000000" pitchFamily="2" charset="-78"/>
              </a:rPr>
              <a:t>تنها زمانی می توان کلاس درس را یک گروه اولیه کامل محسوب کرد که تمام شرایط زیر حاکم و صادق است:</a:t>
            </a:r>
          </a:p>
          <a:p>
            <a:pPr marL="457200" indent="-457200" algn="r" rtl="1">
              <a:buFont typeface="+mj-lt"/>
              <a:buAutoNum type="arabicPeriod"/>
            </a:pPr>
            <a:r>
              <a:rPr lang="fa-IR" sz="2400" dirty="0" smtClean="0">
                <a:solidFill>
                  <a:srgbClr val="FF0000"/>
                </a:solidFill>
                <a:cs typeface="B Zar" panose="00000400000000000000" pitchFamily="2" charset="-78"/>
              </a:rPr>
              <a:t>دارا بودن اهداف مشترک توسط افراد شرکت کننده :از دیدگاه دانش اموزان ، کار معلم تدریس است ،هرچند ممکن است او به کار خود صرفا به عنوان کسب درامد نگاه کند</a:t>
            </a:r>
          </a:p>
          <a:p>
            <a:pPr marL="457200" indent="-457200" algn="r" rtl="1">
              <a:buFont typeface="+mj-lt"/>
              <a:buAutoNum type="arabicPeriod"/>
            </a:pPr>
            <a:r>
              <a:rPr lang="fa-IR" sz="2400" dirty="0" smtClean="0">
                <a:solidFill>
                  <a:srgbClr val="FF0000"/>
                </a:solidFill>
                <a:cs typeface="B Zar" panose="00000400000000000000" pitchFamily="2" charset="-78"/>
              </a:rPr>
              <a:t>اگرقرار است گروه از نوع اولیه باشد،افراد باید به دیگران و روابط خود با انها مثل هدف بنگرند نه وسیله</a:t>
            </a:r>
          </a:p>
          <a:p>
            <a:pPr marL="457200" indent="-457200" algn="r" rtl="1">
              <a:buFont typeface="+mj-lt"/>
              <a:buAutoNum type="arabicPeriod"/>
            </a:pPr>
            <a:r>
              <a:rPr lang="fa-IR" sz="2400" dirty="0" smtClean="0">
                <a:solidFill>
                  <a:srgbClr val="FF0000"/>
                </a:solidFill>
                <a:cs typeface="B Zar" panose="00000400000000000000" pitchFamily="2" charset="-78"/>
              </a:rPr>
              <a:t>اعضای یک گروه اولیه اغلب اطلاعات درونی بسیاری در مورد یکدیگر دارند(مانند اطلاعاتی که والدین از کودکان خود دارند ) ولی اطلاعات معلم از دانش اموزان محدود و خاص است </a:t>
            </a:r>
          </a:p>
          <a:p>
            <a:pPr marL="457200" indent="-457200" algn="r" rtl="1">
              <a:buFont typeface="+mj-lt"/>
              <a:buAutoNum type="arabicPeriod"/>
            </a:pPr>
            <a:r>
              <a:rPr lang="fa-IR" sz="2400" dirty="0" smtClean="0">
                <a:solidFill>
                  <a:srgbClr val="FF0000"/>
                </a:solidFill>
                <a:cs typeface="B Zar" panose="00000400000000000000" pitchFamily="2" charset="-78"/>
              </a:rPr>
              <a:t>کنترل در گروه اولیه ،غیررسمی است ،لذا افراد احساس ازادی دارند ولی درگروه ثانویه ،کنترل رسمی است و افراد نوعی فشار و قید  و بند خارجی نسبت به رفتار های خود احساس می کنند</a:t>
            </a:r>
          </a:p>
          <a:p>
            <a:pPr marL="0" indent="0" algn="r" rtl="1">
              <a:buNone/>
            </a:pPr>
            <a:r>
              <a:rPr lang="fa-IR" sz="2400" dirty="0" smtClean="0">
                <a:solidFill>
                  <a:schemeClr val="tx1"/>
                </a:solidFill>
                <a:cs typeface="B Zar" panose="00000400000000000000" pitchFamily="2" charset="-78"/>
              </a:rPr>
              <a:t>کودک وقتی از حریم خانواده پا به حریم مدرسه می گذراند،در واقع از یک گروه اولیه وارد یگ گروه ثانویه می شود این انتقال اسانی نیست.انتقال از مدرسه ابتدایی به مدرسه راهنمایی نیز همین وضعیت را دارد ولی نه بدان حل مشکل .</a:t>
            </a:r>
          </a:p>
          <a:p>
            <a:pPr marL="0" indent="0" algn="r" rtl="1">
              <a:buNone/>
            </a:pPr>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360153708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1073" y="91440"/>
            <a:ext cx="8974183" cy="6557553"/>
          </a:xfrm>
        </p:spPr>
        <p:txBody>
          <a:bodyPr>
            <a:normAutofit/>
          </a:bodyPr>
          <a:lstStyle/>
          <a:p>
            <a:pPr algn="r" rtl="1"/>
            <a:r>
              <a:rPr lang="fa-IR" sz="2400" dirty="0" smtClean="0">
                <a:solidFill>
                  <a:srgbClr val="FF0000"/>
                </a:solidFill>
                <a:cs typeface="B Zar" panose="00000400000000000000" pitchFamily="2" charset="-78"/>
              </a:rPr>
              <a:t>نقش دیگر جامعه شناسی در فهم رفتار کلاس درس،ناشی از بررسی منابع و عوامل مشکل افرین برای معلمان است .یکی از منابع اضطراب ،تصادم ساختار قدرت مدرسه با موقعیت حرفه ای کادر اموزشی مدرسه است.</a:t>
            </a:r>
          </a:p>
          <a:p>
            <a:pPr algn="r" rtl="1"/>
            <a:r>
              <a:rPr lang="fa-IR" sz="2400" dirty="0" smtClean="0">
                <a:solidFill>
                  <a:srgbClr val="FF0000"/>
                </a:solidFill>
                <a:cs typeface="B Zar" panose="00000400000000000000" pitchFamily="2" charset="-78"/>
              </a:rPr>
              <a:t>در واقع هر کلاس درسی یک خرده نظام در درون مدرسه است .در کلاس درس دو موقعیت وجود دارد :معلم و دانش اموز .این دو موقعیت مکمل یکدیگرند زیرا به هم وابسته اند،همدیگر را تقویت می کنند و با هم در ارتباطند.</a:t>
            </a:r>
          </a:p>
          <a:p>
            <a:pPr algn="r" rtl="1"/>
            <a:r>
              <a:rPr lang="fa-IR" sz="2400" dirty="0" smtClean="0">
                <a:solidFill>
                  <a:schemeClr val="tx1"/>
                </a:solidFill>
                <a:cs typeface="B Zar" panose="00000400000000000000" pitchFamily="2" charset="-78"/>
              </a:rPr>
              <a:t>فصل ششم: فرایند های مربوط به مدرسه</a:t>
            </a:r>
          </a:p>
          <a:p>
            <a:pPr algn="r" rtl="1"/>
            <a:r>
              <a:rPr lang="fa-IR" sz="2400" dirty="0" smtClean="0">
                <a:solidFill>
                  <a:srgbClr val="FF0000"/>
                </a:solidFill>
                <a:cs typeface="B Zar" panose="00000400000000000000" pitchFamily="2" charset="-78"/>
              </a:rPr>
              <a:t>کلمن در پایان این مطالعات بشدت نگران این موضوع شد که جوانان ارزش نسبتا اندکی برای موفقیت تحصیلی قائل هستند.اگر چه والدین مورد بررسی این مطالعه معتقد بودند که موفقیت تحصیلی باید برای جوانان ،اولیت داشته باشد ،ولی جوانان در دنیایی زندگی می کنند که در ان،موفقیت تحصیلی چندان ارزشی ندارد.</a:t>
            </a:r>
          </a:p>
          <a:p>
            <a:pPr algn="r" rtl="1"/>
            <a:r>
              <a:rPr lang="fa-IR" sz="2400" dirty="0" smtClean="0">
                <a:solidFill>
                  <a:srgbClr val="FF0000"/>
                </a:solidFill>
                <a:cs typeface="B Zar" panose="00000400000000000000" pitchFamily="2" charset="-78"/>
              </a:rPr>
              <a:t>تحقیقات دیگر نیز استدلال کلمن مبنی بر وجود فرهنگ خاص جوانان را تایید نموده ،اما در مورد اینکه این فرهنگ تا چه اندازه با هنجار های جامعه بزرگسالان متفاوت است و به چه میزان با موفقیت تحصیلی رابطه منفی دارد،هنوز جای سوال و شک است .</a:t>
            </a:r>
          </a:p>
          <a:p>
            <a:pPr algn="r" rtl="1"/>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344467950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4454" y="0"/>
            <a:ext cx="8596668" cy="6688183"/>
          </a:xfrm>
        </p:spPr>
        <p:txBody>
          <a:bodyPr>
            <a:normAutofit/>
          </a:bodyPr>
          <a:lstStyle/>
          <a:p>
            <a:pPr algn="r" rtl="1"/>
            <a:r>
              <a:rPr lang="fa-IR" sz="2400" dirty="0" smtClean="0">
                <a:cs typeface="B Zar" panose="00000400000000000000" pitchFamily="2" charset="-78"/>
              </a:rPr>
              <a:t>یکی از عوامل موثر بر موفقیت تحصیلی دانش اموز،ارمانها و ارزو های خود وی وهنچنین والدینش برای موفقیت تحصیلی اوست .به عبارت دیگر،نوع ادراک دانش اموز از ارمانها و ارزو های والدین خود ،نقش مهمی در موفقیت تحصیلی او دارد</a:t>
            </a:r>
          </a:p>
          <a:p>
            <a:pPr algn="r" rtl="1"/>
            <a:r>
              <a:rPr lang="fa-IR" sz="2400" dirty="0" smtClean="0">
                <a:solidFill>
                  <a:srgbClr val="FF0000"/>
                </a:solidFill>
                <a:cs typeface="B Zar" panose="00000400000000000000" pitchFamily="2" charset="-78"/>
              </a:rPr>
              <a:t>تحقیقات مربوط به انگیزه پیشرفت در دو جهت محتلف حرکت کرده اند.در یک جهت و با استفاده از نظریه اتکینسون به نظریه روانشناختی پیشرفت توجه شده است ،و از سوی دیگر بر ریشه ها و نتایج اجتماعی  نیاز به پیشرفت تاکید شده است . </a:t>
            </a:r>
          </a:p>
          <a:p>
            <a:pPr algn="r" rtl="1"/>
            <a:r>
              <a:rPr lang="fa-IR" sz="2400" dirty="0" smtClean="0">
                <a:solidFill>
                  <a:srgbClr val="FF0000"/>
                </a:solidFill>
                <a:cs typeface="B Zar" panose="00000400000000000000" pitchFamily="2" charset="-78"/>
              </a:rPr>
              <a:t>برخی اوقات دانش اموز در مدرسه دقیقا دست به کارهایی می زند تا کارآیی او ارزیابی شود ،مثلا امتحانات.</a:t>
            </a:r>
          </a:p>
          <a:p>
            <a:pPr algn="r" rtl="1"/>
            <a:r>
              <a:rPr lang="fa-IR" sz="2400" dirty="0" smtClean="0">
                <a:solidFill>
                  <a:srgbClr val="FF0000"/>
                </a:solidFill>
                <a:cs typeface="B Zar" panose="00000400000000000000" pitchFamily="2" charset="-78"/>
              </a:rPr>
              <a:t>تحقیقات اولیه دیوید مک کله اند و همکارنش نشان داد که حتی با کنترل متغیر بهره هوشی ،متغیر مبهم برای پیش بینی موفقیت دانش اموز در مدرسه این است که او تا چه اندازه می خواهد در رقابت با دیگران،موفق باشد.</a:t>
            </a:r>
          </a:p>
          <a:p>
            <a:pPr algn="r" rtl="1"/>
            <a:r>
              <a:rPr lang="fa-IR" sz="2400" dirty="0" smtClean="0">
                <a:solidFill>
                  <a:srgbClr val="FF0000"/>
                </a:solidFill>
                <a:cs typeface="B Zar" panose="00000400000000000000" pitchFamily="2" charset="-78"/>
              </a:rPr>
              <a:t>مطالعه روزنتال و جاکوبسون بهترین تحقیقی است که در مورد نظریه پیشگویی خودتحقق بخش صورت گرفته است .در یک مدرسه ابتدایی در شهرسانفرانسیسکو که دانش اموزان عمدتا فرزندان طبقه پایین بودند.یک ازمون کتبی هوش در اغاز مطالعه از همه دانش اموزان به عمل امد و نمرات اخذشده به ثبت رسید.</a:t>
            </a:r>
          </a:p>
        </p:txBody>
      </p:sp>
    </p:spTree>
    <p:extLst>
      <p:ext uri="{BB962C8B-B14F-4D97-AF65-F5344CB8AC3E}">
        <p14:creationId xmlns:p14="http://schemas.microsoft.com/office/powerpoint/2010/main" val="42194952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5760" y="169817"/>
            <a:ext cx="8869054" cy="6596743"/>
          </a:xfrm>
        </p:spPr>
        <p:txBody>
          <a:bodyPr>
            <a:normAutofit/>
          </a:bodyPr>
          <a:lstStyle/>
          <a:p>
            <a:pPr algn="r" rtl="1"/>
            <a:r>
              <a:rPr lang="fa-IR" sz="2400" dirty="0" smtClean="0">
                <a:cs typeface="B Zar" panose="00000400000000000000" pitchFamily="2" charset="-78"/>
              </a:rPr>
              <a:t>محیط یادگیری دوران اولیه کودک در چهارچوب خانواده ،عامل بسیار مهمی در موفقیت تحصیلی اوست .برخی معتقدند که 80درصر هوش باقوه تا سن 8 سالگی رشد میکند.</a:t>
            </a:r>
            <a:endParaRPr lang="fa-IR" sz="2400" dirty="0" smtClean="0">
              <a:solidFill>
                <a:srgbClr val="FF0000"/>
              </a:solidFill>
              <a:cs typeface="B Zar" panose="00000400000000000000" pitchFamily="2" charset="-78"/>
            </a:endParaRPr>
          </a:p>
          <a:p>
            <a:pPr algn="r" rtl="1"/>
            <a:r>
              <a:rPr lang="fa-IR" sz="2400" dirty="0" smtClean="0">
                <a:solidFill>
                  <a:srgbClr val="FF0000"/>
                </a:solidFill>
                <a:cs typeface="B Zar" panose="00000400000000000000" pitchFamily="2" charset="-78"/>
              </a:rPr>
              <a:t>میزان مشارکت و دخالت والدین در دوره فرایند های اموزشی نیز تا حدود زیادی بستگی به  طبقه اجتماعی انها دارد . تحقیقات زیادی در مورد سرمایه فرهنگی که کودک از زندگی خانوادگی به مدرسه می اوزد ،صورت گرفته است (دی مابیو ،1982؛کالینز و تامپسون ،1997)</a:t>
            </a:r>
          </a:p>
          <a:p>
            <a:pPr algn="r" rtl="1"/>
            <a:r>
              <a:rPr lang="fa-IR" sz="2400" dirty="0" smtClean="0">
                <a:solidFill>
                  <a:srgbClr val="FF0000"/>
                </a:solidFill>
                <a:cs typeface="B Zar" panose="00000400000000000000" pitchFamily="2" charset="-78"/>
              </a:rPr>
              <a:t>درسنت تحقیقات مربوط به دانش اموزان ،بررسی رابطه بین متغیر های مربوط به خانواده و رشد کودکان تاریخچه ای طولانی دارد .یک یاز مهمترین این مطالعاتمتعلق به دایانا بومریند است اوطبقه بندی جالبی در مورد رفتار والدین نسبت به فرزندان دارد.</a:t>
            </a:r>
          </a:p>
          <a:p>
            <a:pPr algn="r" rtl="1"/>
            <a:r>
              <a:rPr lang="fa-IR" sz="2400" dirty="0" smtClean="0">
                <a:solidFill>
                  <a:srgbClr val="FF0000"/>
                </a:solidFill>
                <a:cs typeface="B Zar" panose="00000400000000000000" pitchFamily="2" charset="-78"/>
              </a:rPr>
              <a:t>والدین بسیار اسان گیر،درزمینه انضباط بسیار منفعلانه عمل می کنند.اینان تقاضای چندانی از فرزندان ندارند و در مقابل ازادی بسیاری به او می دهند تا هرطور که می خواهد عمل کند.اینان معتقدند که کنترل و نظارت نوعی تجاوز به ازادی قرزند است که به رشد او صدمه می زند .</a:t>
            </a:r>
          </a:p>
          <a:p>
            <a:pPr algn="r" rtl="1"/>
            <a:r>
              <a:rPr lang="fa-IR" sz="2400" dirty="0" smtClean="0">
                <a:solidFill>
                  <a:srgbClr val="FF0000"/>
                </a:solidFill>
                <a:cs typeface="B Zar" panose="00000400000000000000" pitchFamily="2" charset="-78"/>
              </a:rPr>
              <a:t>جوانان پرورش یافته در خانواده های بسیار اسان گیر،احساس مسئولیت بسیارراندکی داشته،بیشتر با حلقه دوستان خود همنوایی داشته ،وکمتر قادرند تا در موقعیتهای مختلف نقش هدایت و رهبری را به عهده گیرند.</a:t>
            </a:r>
            <a:endParaRPr lang="en-US" sz="2400" dirty="0">
              <a:cs typeface="B Zar" panose="00000400000000000000" pitchFamily="2" charset="-78"/>
            </a:endParaRPr>
          </a:p>
        </p:txBody>
      </p:sp>
    </p:spTree>
    <p:extLst>
      <p:ext uri="{BB962C8B-B14F-4D97-AF65-F5344CB8AC3E}">
        <p14:creationId xmlns:p14="http://schemas.microsoft.com/office/powerpoint/2010/main" val="152932820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74767"/>
            <a:ext cx="8596668" cy="5466596"/>
          </a:xfrm>
        </p:spPr>
        <p:txBody>
          <a:bodyPr>
            <a:normAutofit/>
          </a:bodyPr>
          <a:lstStyle/>
          <a:p>
            <a:pPr algn="r" rtl="1"/>
            <a:r>
              <a:rPr lang="fa-IR" sz="2400" dirty="0" smtClean="0">
                <a:cs typeface="B Zar" panose="00000400000000000000" pitchFamily="2" charset="-78"/>
              </a:rPr>
              <a:t>در تعریف اموزش و پرورش  می توان گفت: در واقع ،اموزش و پرورش یکی از نهاد های جامعه نظیر خانواده،اقتصاد و سیاست است و درست است همانند این نهاد ها موضوع </a:t>
            </a:r>
            <a:r>
              <a:rPr lang="fa-IR" sz="2400" dirty="0" smtClean="0">
                <a:cs typeface="B Zar" panose="00000400000000000000" pitchFamily="2" charset="-78"/>
              </a:rPr>
              <a:t>بح</a:t>
            </a:r>
            <a:r>
              <a:rPr lang="fa-IR" sz="2400" dirty="0">
                <a:cs typeface="B Zar" panose="00000400000000000000" pitchFamily="2" charset="-78"/>
              </a:rPr>
              <a:t>ث</a:t>
            </a:r>
            <a:r>
              <a:rPr lang="fa-IR" sz="2400" dirty="0" smtClean="0">
                <a:cs typeface="B Zar" panose="00000400000000000000" pitchFamily="2" charset="-78"/>
              </a:rPr>
              <a:t> </a:t>
            </a:r>
            <a:r>
              <a:rPr lang="fa-IR" sz="2400" dirty="0" smtClean="0">
                <a:cs typeface="B Zar" panose="00000400000000000000" pitchFamily="2" charset="-78"/>
              </a:rPr>
              <a:t>یک رشته علمی خاص است البته این بدان معنا نیست که اموزش و پرورش یک واحد نهاد اجتماعی مستقل است ، بلکه بر عکس ،جامعه شناسان همواره درصدد یافتن روابط و مناسبات میان این نهاد با دیگر نهاد های جامعه اند </a:t>
            </a:r>
          </a:p>
          <a:p>
            <a:pPr algn="r" rtl="1"/>
            <a:endParaRPr lang="fa-IR" sz="2400" dirty="0">
              <a:cs typeface="B Zar" panose="00000400000000000000" pitchFamily="2" charset="-78"/>
            </a:endParaRPr>
          </a:p>
          <a:p>
            <a:pPr algn="r" rtl="1"/>
            <a:r>
              <a:rPr lang="fa-IR" sz="2400" dirty="0" smtClean="0">
                <a:solidFill>
                  <a:srgbClr val="FF0000"/>
                </a:solidFill>
                <a:cs typeface="B Zar" panose="00000400000000000000" pitchFamily="2" charset="-78"/>
              </a:rPr>
              <a:t>جامعه شناسان در تعریف اموزش و پرورش به تمامی ابعاد رسمی و غیر رسمی و ساخت یافته و فاقد ساخت توجه دارند .به عبارت دیگر جامعه شناسان اغلب اموزش و پروش را با اجتماعی شدن مترادف می دانند .این بدان معناست که جامعه شناسان به غیر از نظام رسمی مدرسه و اتفاقات درون ان به ابعاد غیر رسمی یادگیری نیز علاقه مندند .</a:t>
            </a:r>
          </a:p>
          <a:p>
            <a:pPr algn="r" rtl="1"/>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1712256788"/>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691" y="104503"/>
            <a:ext cx="9261566" cy="6544491"/>
          </a:xfrm>
        </p:spPr>
        <p:txBody>
          <a:bodyPr>
            <a:normAutofit/>
          </a:bodyPr>
          <a:lstStyle/>
          <a:p>
            <a:pPr algn="r" rtl="1"/>
            <a:r>
              <a:rPr lang="fa-IR" sz="2400" dirty="0" smtClean="0">
                <a:cs typeface="B Zar" panose="00000400000000000000" pitchFamily="2" charset="-78"/>
              </a:rPr>
              <a:t>تبیین دوم مربوط می شود به تاثیر اشتغال مادر بر رابطه فرزندان پسر با سایر اعضای خانواده.تحقیقات اخیر نشان داده پسرانی که مادران شاغل دارند،در مقایسه با سایر پسران ،بیشتر با مادر،خواهران و برادران خود دچار جدل و درگیری می شوند (مونته مایور،1984)</a:t>
            </a:r>
          </a:p>
          <a:p>
            <a:pPr algn="r" rtl="1"/>
            <a:r>
              <a:rPr lang="fa-IR" sz="2400" dirty="0">
                <a:cs typeface="B Zar" panose="00000400000000000000" pitchFamily="2" charset="-78"/>
              </a:rPr>
              <a:t> </a:t>
            </a:r>
            <a:r>
              <a:rPr lang="fa-IR" sz="2400" dirty="0" smtClean="0">
                <a:solidFill>
                  <a:srgbClr val="FF0000"/>
                </a:solidFill>
                <a:cs typeface="B Zar" panose="00000400000000000000" pitchFamily="2" charset="-78"/>
              </a:rPr>
              <a:t>پارادایم رادیکالی ،فرضیات دیگری دارد . این پارادایم ،ارثی بودن بهره هوش را رد می کند .درواقع ،این پارادایم به تفاوت در بهره هوشی افراد توجهی نداشت .براساس این پارادایم ،مساله مهم این است که معلمان از کودکان طبقه پایین ،انتظار دارند که عملکرد تحصیلی ضعیفی داشت .</a:t>
            </a:r>
          </a:p>
          <a:p>
            <a:pPr algn="r" rtl="1"/>
            <a:r>
              <a:rPr lang="fa-IR" sz="2400" dirty="0" smtClean="0">
                <a:solidFill>
                  <a:srgbClr val="FF0000"/>
                </a:solidFill>
                <a:cs typeface="B Zar" panose="00000400000000000000" pitchFamily="2" charset="-78"/>
              </a:rPr>
              <a:t>هنجار ها،ملاکهای خاص رفتارند . به عبارت دیگر ،انها اصول و قواعدی هستند که نشان می دهند چگونه افراد باید در شرایط خاص ، عمل کنند.مثلا از داشن اموزان انتظار می رود که بموقع در مدرسه حاضر شوند .</a:t>
            </a:r>
          </a:p>
          <a:p>
            <a:pPr algn="r" rtl="1"/>
            <a:r>
              <a:rPr lang="fa-IR" sz="2400" dirty="0" smtClean="0">
                <a:solidFill>
                  <a:srgbClr val="FF0000"/>
                </a:solidFill>
                <a:cs typeface="B Zar" panose="00000400000000000000" pitchFamily="2" charset="-78"/>
              </a:rPr>
              <a:t>یکی از جوابها مناسب به این سوال که "چه چیز هایی در مدرسه اموخته می شود"این است که داشن اموزان می اموزند از وظایف و تکالیفی که وجود دارد که باید بتنهایی انهارا انجام دهند.</a:t>
            </a:r>
          </a:p>
          <a:p>
            <a:pPr algn="r" rtl="1"/>
            <a:r>
              <a:rPr lang="fa-IR" sz="2400" dirty="0" smtClean="0">
                <a:solidFill>
                  <a:srgbClr val="FF0000"/>
                </a:solidFill>
                <a:cs typeface="B Zar" panose="00000400000000000000" pitchFamily="2" charset="-78"/>
              </a:rPr>
              <a:t>اعمال غیر قانونی یازشت نظیر دزدی و خرابکاری،خواه توسط فرد و یا گروه انجام گیرد،تقلب محسوب می شود زیرا انها هیچ ارتباط مستقیمی با فعالیتهای اموزشی مدرسه ندارند .</a:t>
            </a:r>
          </a:p>
          <a:p>
            <a:pPr algn="r" rtl="1"/>
            <a:r>
              <a:rPr lang="fa-IR" sz="2400" dirty="0" smtClean="0">
                <a:solidFill>
                  <a:srgbClr val="FF0000"/>
                </a:solidFill>
                <a:cs typeface="B Zar" panose="00000400000000000000" pitchFamily="2" charset="-78"/>
              </a:rPr>
              <a:t>گرفتن امتحان بیانگر کوششی برای تثبیت هنجار استقلال است .هم امتحان وهم کشف تقلب برای این طراحی می شوند که احتمال کوشش مشترک نامشروع را تقلیل دهند.</a:t>
            </a:r>
          </a:p>
          <a:p>
            <a:pPr algn="r" rtl="1"/>
            <a:endParaRPr lang="fa-IR" sz="2400" dirty="0" smtClean="0">
              <a:solidFill>
                <a:srgbClr val="FF0000"/>
              </a:solidFill>
              <a:cs typeface="B Zar" panose="00000400000000000000" pitchFamily="2" charset="-78"/>
            </a:endParaRPr>
          </a:p>
        </p:txBody>
      </p:sp>
    </p:spTree>
    <p:extLst>
      <p:ext uri="{BB962C8B-B14F-4D97-AF65-F5344CB8AC3E}">
        <p14:creationId xmlns:p14="http://schemas.microsoft.com/office/powerpoint/2010/main" val="77537099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0446" y="122783"/>
            <a:ext cx="9392194" cy="6578463"/>
          </a:xfrm>
        </p:spPr>
        <p:txBody>
          <a:bodyPr>
            <a:normAutofit/>
          </a:bodyPr>
          <a:lstStyle/>
          <a:p>
            <a:pPr algn="r" rtl="1"/>
            <a:r>
              <a:rPr lang="en-US" sz="2400" dirty="0" smtClean="0">
                <a:cs typeface="B Zar" panose="00000400000000000000" pitchFamily="2" charset="-78"/>
              </a:rPr>
              <a:t> </a:t>
            </a:r>
            <a:r>
              <a:rPr lang="fa-IR" sz="2400" dirty="0" smtClean="0">
                <a:cs typeface="B Zar" panose="00000400000000000000" pitchFamily="2" charset="-78"/>
              </a:rPr>
              <a:t>اکثردانش اموزان این اصل را قبول دارند که باید وظایف خود را تاحد ممکن به نحو احسن انجام دهند .برخی از محققان اخیر به بررسی موفقیت در چهارچوب خانواده پرداخته اند،گویی که اندازه موفقیت در درجه اول محصول رفتارهای والدین است.</a:t>
            </a:r>
            <a:endParaRPr lang="fa-IR" sz="2400" dirty="0" smtClean="0">
              <a:solidFill>
                <a:srgbClr val="FF0000"/>
              </a:solidFill>
              <a:cs typeface="B Zar" panose="00000400000000000000" pitchFamily="2" charset="-78"/>
            </a:endParaRPr>
          </a:p>
          <a:p>
            <a:pPr algn="r" rtl="1"/>
            <a:r>
              <a:rPr lang="fa-IR" sz="2400" dirty="0" smtClean="0">
                <a:solidFill>
                  <a:srgbClr val="FF0000"/>
                </a:solidFill>
                <a:cs typeface="B Zar" panose="00000400000000000000" pitchFamily="2" charset="-78"/>
              </a:rPr>
              <a:t>برخلاف استقلال و موفقیت ،عام گرایی و خاص گرایی اموزی نیستند که همگان با دیدمثبت به انها بنگرند.مدرسه تجربیاتی را به کودک عرصه می کند که خانواده هرگز(به علت  محدودیتهای مربوط به ساخت و ترکیب اجتماعی ان)نمی تواند انها را فراهم سازد.</a:t>
            </a:r>
          </a:p>
          <a:p>
            <a:pPr algn="r" rtl="1"/>
            <a:r>
              <a:rPr lang="fa-IR" sz="2400" dirty="0" smtClean="0">
                <a:solidFill>
                  <a:srgbClr val="FF0000"/>
                </a:solidFill>
                <a:cs typeface="B Zar" panose="00000400000000000000" pitchFamily="2" charset="-78"/>
              </a:rPr>
              <a:t>نتیجه اینکه، مدرسه به جهت ساختار خاص خود و الگوهای رفتاری معلمان،کودک را با تجربیاتی اشنا می سازد که این تجربیات در شرایط اجتماعی مهیا نیستند.این تجربیات در نهایت منجر به پذیرش هنجار های اجتماعی مختلف از سوی کودک می شوند.</a:t>
            </a:r>
          </a:p>
          <a:p>
            <a:pPr algn="r" rtl="1"/>
            <a:r>
              <a:rPr lang="fa-IR" sz="2400" dirty="0" smtClean="0">
                <a:solidFill>
                  <a:srgbClr val="FF0000"/>
                </a:solidFill>
                <a:cs typeface="B Zar" panose="00000400000000000000" pitchFamily="2" charset="-78"/>
              </a:rPr>
              <a:t>بنسون اسنیدر درسال 1971 به رواج مفهوم برنامه درسی پنهان کمک زیادی نمود،اگرچه متخصصان اموزش و پرورش ،جامعه شناسان و روانشناسان از مدتها قبل به نظام غیررسمی توجه داشتند.</a:t>
            </a:r>
          </a:p>
          <a:p>
            <a:pPr algn="r" rtl="1"/>
            <a:r>
              <a:rPr lang="fa-IR" sz="2400" dirty="0" smtClean="0">
                <a:solidFill>
                  <a:srgbClr val="FF0000"/>
                </a:solidFill>
                <a:cs typeface="B Zar" panose="00000400000000000000" pitchFamily="2" charset="-78"/>
              </a:rPr>
              <a:t>در این زمینه می توان به کتاب کلاسیک ویلیس تحت عنوان یادگیری کار کردن:چگونه فرزندان طبقه کارگر به مشاغل مربوط به طبقه کارگر می پردازند،اشاره کرد.</a:t>
            </a:r>
          </a:p>
          <a:p>
            <a:pPr algn="r" rtl="1"/>
            <a:r>
              <a:rPr lang="fa-IR" sz="2400" dirty="0" smtClean="0">
                <a:solidFill>
                  <a:srgbClr val="FF0000"/>
                </a:solidFill>
                <a:cs typeface="B Zar" panose="00000400000000000000" pitchFamily="2" charset="-78"/>
              </a:rPr>
              <a:t>درمورد عوامل تعیین کننده اجتماعی باید گفت که:از نظر وبر ،طبقه مفهومی چند بعدی است که متغیرمهم تعیین کننده انها است :ثروت،قدرت و وجهه ..</a:t>
            </a:r>
            <a:endParaRPr lang="en-US" sz="2400" dirty="0">
              <a:cs typeface="B Zar" panose="00000400000000000000" pitchFamily="2" charset="-78"/>
            </a:endParaRPr>
          </a:p>
        </p:txBody>
      </p:sp>
    </p:spTree>
    <p:extLst>
      <p:ext uri="{BB962C8B-B14F-4D97-AF65-F5344CB8AC3E}">
        <p14:creationId xmlns:p14="http://schemas.microsoft.com/office/powerpoint/2010/main" val="351603059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1257" y="44407"/>
            <a:ext cx="9025808" cy="6682968"/>
          </a:xfrm>
        </p:spPr>
        <p:txBody>
          <a:bodyPr>
            <a:normAutofit/>
          </a:bodyPr>
          <a:lstStyle/>
          <a:p>
            <a:pPr algn="r" rtl="1"/>
            <a:r>
              <a:rPr lang="fa-IR" sz="2400" dirty="0" smtClean="0">
                <a:cs typeface="B Zar" panose="00000400000000000000" pitchFamily="2" charset="-78"/>
              </a:rPr>
              <a:t>تمام انسان ها درمورد نحوه کارجامعه . اینکه چرا برخی از مردم موفق و برخی دیگر ناموفقند،نظراتی دارند .مدرسه بتنهایی نمی تواند مشکلات ناشی از قشربندی را درمان کند،زیرا مدرسه فقط بخشی از یک نظام به هم پیوسته است.</a:t>
            </a:r>
          </a:p>
          <a:p>
            <a:pPr algn="r" rtl="1"/>
            <a:r>
              <a:rPr lang="fa-IR" sz="2400" dirty="0" smtClean="0">
                <a:solidFill>
                  <a:srgbClr val="FF0000"/>
                </a:solidFill>
                <a:cs typeface="B Zar" panose="00000400000000000000" pitchFamily="2" charset="-78"/>
              </a:rPr>
              <a:t>تالکوت پارسونز به عنوان حامی نظریه کارکردگرایی متعدد است که جامعه دارای ارشها و هنجار های مشترکی است که اعضای خود را بر اساس انها ارزیابی می کند .انها که نیازها و ارزشهای جامعه را براورده ساخته اند،پایگاه و وجهه شغلی بالاتری خواهند داشت </a:t>
            </a:r>
          </a:p>
          <a:p>
            <a:pPr algn="r" rtl="1"/>
            <a:r>
              <a:rPr lang="fa-IR" sz="2400" dirty="0" smtClean="0">
                <a:solidFill>
                  <a:srgbClr val="FF0000"/>
                </a:solidFill>
                <a:cs typeface="B Zar" panose="00000400000000000000" pitchFamily="2" charset="-78"/>
              </a:rPr>
              <a:t>به اعتقاد نظریه پردازان تضاد،ریشه های نابرابری را می توان در ساختار طبقاتی یافت و اموزش و پرورش بازتاب این ساختار طبقاتی است.نابرابری بخشی از نظام سرمایه داری است و تازمانیکه خود سرمایه داری وجود دارد،نابرابری نیز وجود خواهد داشت. </a:t>
            </a:r>
          </a:p>
          <a:p>
            <a:pPr algn="r" rtl="1"/>
            <a:r>
              <a:rPr lang="fa-IR" sz="2400" dirty="0" smtClean="0">
                <a:solidFill>
                  <a:srgbClr val="FF0000"/>
                </a:solidFill>
                <a:cs typeface="B Zar" panose="00000400000000000000" pitchFamily="2" charset="-78"/>
              </a:rPr>
              <a:t>در اواخر دهه1960واوایل دهه 1970 میلادی،جامعه شناسان اروپایی درصد کشف تاثیر محتوای فرهنگی مدرسه برقشزبندی و بازتولید بودند.یانگ،برنشتاین و بوردیو همگی معتقدند که سازمان شناخت و شکل انتقال شناخت از عوامل مهم بازتولید فرهنگی روابط طبقاتی در جوامع صنعتی است.</a:t>
            </a:r>
          </a:p>
          <a:p>
            <a:pPr algn="r" rtl="1"/>
            <a:r>
              <a:rPr lang="fa-IR" sz="2400" dirty="0" smtClean="0">
                <a:solidFill>
                  <a:srgbClr val="FF0000"/>
                </a:solidFill>
                <a:cs typeface="B Zar" panose="00000400000000000000" pitchFamily="2" charset="-78"/>
              </a:rPr>
              <a:t>درخلال دهه 1960با درک تلاش برای افزایش فرصتها برای اقلیتها و سیاهان جهت نیل به فرصتهای برابر،انتظارات از اموزش و پرورش رسمی بیشتر مورد تاکید قرارگرفت،اگرچه ظاهرا این انتظارات تحقق نیافت.</a:t>
            </a:r>
          </a:p>
          <a:p>
            <a:pPr algn="r" rtl="1"/>
            <a:endParaRPr lang="fa-IR" sz="2400" dirty="0" smtClean="0">
              <a:solidFill>
                <a:srgbClr val="FF0000"/>
              </a:solidFill>
              <a:cs typeface="B Zar" panose="00000400000000000000" pitchFamily="2" charset="-78"/>
            </a:endParaRPr>
          </a:p>
          <a:p>
            <a:pPr algn="r" rtl="1"/>
            <a:endParaRPr lang="en-US" sz="2400" dirty="0">
              <a:cs typeface="B Zar" panose="00000400000000000000" pitchFamily="2" charset="-78"/>
            </a:endParaRPr>
          </a:p>
        </p:txBody>
      </p:sp>
    </p:spTree>
    <p:extLst>
      <p:ext uri="{BB962C8B-B14F-4D97-AF65-F5344CB8AC3E}">
        <p14:creationId xmlns:p14="http://schemas.microsoft.com/office/powerpoint/2010/main" val="4175999791"/>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2069" y="1"/>
            <a:ext cx="9051933" cy="6492240"/>
          </a:xfrm>
        </p:spPr>
        <p:txBody>
          <a:bodyPr>
            <a:normAutofit lnSpcReduction="10000"/>
          </a:bodyPr>
          <a:lstStyle/>
          <a:p>
            <a:pPr algn="r" rtl="1"/>
            <a:r>
              <a:rPr lang="fa-IR" dirty="0" smtClean="0"/>
              <a:t>  </a:t>
            </a:r>
            <a:r>
              <a:rPr lang="fa-IR" sz="2400" dirty="0" smtClean="0">
                <a:cs typeface="B Zar" panose="00000400000000000000" pitchFamily="2" charset="-78"/>
              </a:rPr>
              <a:t>پس جامعه هنوز باشایسته سالاری که در ان هوش ،استعداد و تلاش تعیین کننده موفقیت فرد در مدرسه است ،خیلی فاصله دارد.زیرا به نظر می رسد که پایگاه اقتصادی-اجتماعی والدین،عامل  بهتری برای موفقیت اقتصادی کودک در اینده است تا بهره هوشی او.</a:t>
            </a:r>
          </a:p>
          <a:p>
            <a:pPr algn="r" rtl="1"/>
            <a:r>
              <a:rPr lang="fa-IR" sz="2400" dirty="0" smtClean="0">
                <a:solidFill>
                  <a:srgbClr val="FF0000"/>
                </a:solidFill>
                <a:cs typeface="B Zar" panose="00000400000000000000" pitchFamily="2" charset="-78"/>
              </a:rPr>
              <a:t>تحقیقاتی که در انگلستان انجام شد،نشان داد که خاستگاه طبقاتی تاثیر قابل توجهی بر موفقیت تحصیلی دارد .این فرضیه در استرالیا نیز تایید شده است .تبیین جامعه شناختی اولیه این پدیده به "نظریه کمبود" معروف است.</a:t>
            </a:r>
          </a:p>
          <a:p>
            <a:pPr algn="r" rtl="1"/>
            <a:r>
              <a:rPr lang="fa-IR" sz="2400" dirty="0" smtClean="0">
                <a:solidFill>
                  <a:srgbClr val="FF0000"/>
                </a:solidFill>
                <a:cs typeface="B Zar" panose="00000400000000000000" pitchFamily="2" charset="-78"/>
              </a:rPr>
              <a:t>نتیجه کلی اینکه در اوایل دهه1960،به اموزش و پرورش به عنوان یکی از سازوکارهای  تحرک اجتماعی نگریست می شد اما از دهه1980اموزش و پرورش به عنوان ساز و کاری در نظرگرفته می شود ایجاد کننده نابرابری اجتماعی نیز هست(برمن و تابمن،1997).</a:t>
            </a:r>
          </a:p>
          <a:p>
            <a:pPr algn="r" rtl="1"/>
            <a:r>
              <a:rPr lang="fa-IR" sz="2400" dirty="0" smtClean="0">
                <a:solidFill>
                  <a:srgbClr val="FF0000"/>
                </a:solidFill>
                <a:cs typeface="B Zar" panose="00000400000000000000" pitchFamily="2" charset="-78"/>
              </a:rPr>
              <a:t>فصل هفتم :خانواده و مدرسه</a:t>
            </a:r>
          </a:p>
          <a:p>
            <a:pPr algn="r" rtl="1"/>
            <a:r>
              <a:rPr lang="fa-IR" sz="2400" dirty="0" smtClean="0">
                <a:solidFill>
                  <a:srgbClr val="FF0000"/>
                </a:solidFill>
                <a:cs typeface="B Zar" panose="00000400000000000000" pitchFamily="2" charset="-78"/>
              </a:rPr>
              <a:t>خانواده و مدرسه از ابعاد گوناگونی با یکدیگر تفاوت دارند ،نظیر:تفاوت در اولیتها،در انتظارات و تقاضاهایی که در پی پاسخگویی به انها هستند ،درسازمان ،درنوع ارتباط انها با کودک،دردرجه رسمیت انها و دربرخی موارد حتی در فرهنگ و زبان.</a:t>
            </a:r>
          </a:p>
          <a:p>
            <a:pPr algn="r" rtl="1"/>
            <a:r>
              <a:rPr lang="fa-IR" sz="2400" dirty="0" smtClean="0">
                <a:solidFill>
                  <a:srgbClr val="FF0000"/>
                </a:solidFill>
                <a:cs typeface="B Zar" panose="00000400000000000000" pitchFamily="2" charset="-78"/>
              </a:rPr>
              <a:t>پیش از انکه کودک وارد مدرسه شوند،اکثر اوقات او با خانواده صرف می شود.درخانواده است که یاد می گیرند چگونه باوالدین،برادران و خواهران خود وهمچنین با همسایگان رفتارکند</a:t>
            </a:r>
            <a:br>
              <a:rPr lang="fa-IR" sz="2400" dirty="0" smtClean="0">
                <a:solidFill>
                  <a:srgbClr val="FF0000"/>
                </a:solidFill>
                <a:cs typeface="B Zar" panose="00000400000000000000" pitchFamily="2" charset="-78"/>
              </a:rPr>
            </a:br>
            <a:endParaRPr lang="fa-IR" sz="2400" dirty="0" smtClean="0">
              <a:solidFill>
                <a:srgbClr val="FF0000"/>
              </a:solidFill>
              <a:cs typeface="B Zar" panose="00000400000000000000" pitchFamily="2" charset="-78"/>
            </a:endParaRPr>
          </a:p>
          <a:p>
            <a:pPr marL="0" indent="0" algn="r" rtl="1">
              <a:buNone/>
            </a:pPr>
            <a:endParaRPr lang="fa-IR" sz="2400" dirty="0" smtClean="0">
              <a:solidFill>
                <a:srgbClr val="FF0000"/>
              </a:solidFill>
              <a:cs typeface="B Zar" panose="00000400000000000000" pitchFamily="2" charset="-78"/>
            </a:endParaRPr>
          </a:p>
          <a:p>
            <a:pPr marL="0" indent="0" algn="r" rtl="1">
              <a:buNone/>
            </a:pPr>
            <a:endParaRPr lang="fa-IR" sz="2400" dirty="0" smtClean="0">
              <a:solidFill>
                <a:srgbClr val="FF0000"/>
              </a:solidFill>
              <a:cs typeface="B Zar" panose="00000400000000000000" pitchFamily="2" charset="-78"/>
            </a:endParaRPr>
          </a:p>
          <a:p>
            <a:pPr algn="r" rtl="1"/>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171248446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30629"/>
            <a:ext cx="8596668" cy="6655317"/>
          </a:xfrm>
        </p:spPr>
        <p:txBody>
          <a:bodyPr>
            <a:normAutofit/>
          </a:bodyPr>
          <a:lstStyle/>
          <a:p>
            <a:pPr algn="r" rtl="1"/>
            <a:r>
              <a:rPr lang="fa-IR" sz="2400" dirty="0" smtClean="0">
                <a:cs typeface="B Zar" panose="00000400000000000000" pitchFamily="2" charset="-78"/>
              </a:rPr>
              <a:t>استدلال اصلی این است که اگر قرار است مدرسه پیوند بین زندگی خانوادگی کودک و زندگی عمومی بزرگسالان را شکل دهد،پس باید تجربیات لازم برای یادگیری اصول  و الگوهای رفتاری متناسب با زندگی بزرگسالی رافراهم سازد.</a:t>
            </a:r>
          </a:p>
          <a:p>
            <a:pPr algn="r" rtl="1"/>
            <a:r>
              <a:rPr lang="fa-IR" sz="2400" dirty="0" smtClean="0">
                <a:solidFill>
                  <a:srgbClr val="FF0000"/>
                </a:solidFill>
                <a:cs typeface="B Zar" panose="00000400000000000000" pitchFamily="2" charset="-78"/>
              </a:rPr>
              <a:t>خلاصه اینکه اگرچه کودکان خانواده خود را برای حضور در مدرسه ترک می کنند اما همچنان عضویت فعال و مشارکت در انها در امور خانه ادامه دارد .شیوه ارتقا سالانه از یک کلاس به کلاس بالاتر،تجربه ای است که در خانواده موجود نیست </a:t>
            </a:r>
          </a:p>
          <a:p>
            <a:pPr algn="r" rtl="1"/>
            <a:r>
              <a:rPr lang="fa-IR" sz="2400" dirty="0" smtClean="0">
                <a:solidFill>
                  <a:srgbClr val="FF0000"/>
                </a:solidFill>
                <a:cs typeface="B Zar" panose="00000400000000000000" pitchFamily="2" charset="-78"/>
              </a:rPr>
              <a:t>از مفهوم "تعداد افراد"استفاده می کنیم تا نشان دهیم که به چه میزانی بین اعضای این گروه (خانواده و کلاس درس)فرصت رفتار اجتماعی وجود دارد.</a:t>
            </a:r>
          </a:p>
          <a:p>
            <a:pPr algn="r" rtl="1"/>
            <a:r>
              <a:rPr lang="fa-IR" sz="2400" dirty="0" smtClean="0">
                <a:solidFill>
                  <a:srgbClr val="FF0000"/>
                </a:solidFill>
                <a:cs typeface="B Zar" panose="00000400000000000000" pitchFamily="2" charset="-78"/>
              </a:rPr>
              <a:t>اگر چه خانواده و کلاس درس دارای این وجه مشترکند که در هر دو موقعیتهایی برای بزرگسالان و غیربزرگسالان وجود دارد،تفاوت در نسبتها نشان دهنده وجود تفاوتهای زیاد در فرصتهایی است که این دو شرایط برای ابراز علاقه کودکی توجه و دقت نمایند.</a:t>
            </a:r>
          </a:p>
          <a:p>
            <a:pPr algn="r" rtl="1"/>
            <a:r>
              <a:rPr lang="fa-IR" sz="2400" dirty="0" smtClean="0">
                <a:solidFill>
                  <a:srgbClr val="FF0000"/>
                </a:solidFill>
                <a:cs typeface="B Zar" panose="00000400000000000000" pitchFamily="2" charset="-78"/>
              </a:rPr>
              <a:t>دریک مقایسه کلی می توان گفت  که از لحاظ وضعیت اقتصادی –اجتماعی ،خانواده متجانس تر از کلاس مدارس ابتدایی است و کلاس مدارس ابتدایی متجانس تر از کلاسهای مدارس راهنمایی و دبیرستان ،اما لحاظ همسانی و تجانس سنی و جنسی،درجه تجانس مدرسه بیشتر از خانواده است .</a:t>
            </a:r>
          </a:p>
          <a:p>
            <a:pPr algn="r" rtl="1"/>
            <a:endParaRPr lang="fa-IR" sz="2400" dirty="0" smtClean="0">
              <a:solidFill>
                <a:srgbClr val="FF0000"/>
              </a:solidFill>
              <a:cs typeface="B Zar" panose="00000400000000000000" pitchFamily="2" charset="-78"/>
            </a:endParaRPr>
          </a:p>
          <a:p>
            <a:pPr algn="r" rtl="1"/>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310647840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
            <a:ext cx="8816802" cy="6727370"/>
          </a:xfrm>
        </p:spPr>
        <p:txBody>
          <a:bodyPr>
            <a:normAutofit fontScale="92500"/>
          </a:bodyPr>
          <a:lstStyle/>
          <a:p>
            <a:pPr algn="r" rtl="1"/>
            <a:r>
              <a:rPr lang="fa-IR" sz="2400" dirty="0" smtClean="0">
                <a:cs typeface="B Zar" panose="00000400000000000000" pitchFamily="2" charset="-78"/>
              </a:rPr>
              <a:t>مدرسه رواط اجتماعی متنوع تری را نسبت به خانواده فراهم سازد.برخلاف خانواده،مدرسه این فرصت را فراهم می اورد تا دانش اموزان بتوانند  با کودکان متعلق به خاستگاههای اجتماعی مختلف تماس داشته باشند .این فرصت در مقاطع راهنمایی و دبیرستان بمراتب بیشتر از مقاطع ابتدایی است .</a:t>
            </a:r>
          </a:p>
          <a:p>
            <a:pPr algn="r" rtl="1"/>
            <a:r>
              <a:rPr lang="fa-IR" sz="2400" dirty="0" smtClean="0">
                <a:solidFill>
                  <a:srgbClr val="FF0000"/>
                </a:solidFill>
                <a:cs typeface="B Zar" panose="00000400000000000000" pitchFamily="2" charset="-78"/>
              </a:rPr>
              <a:t>به جهت ماهیت جمعی و عمومی کلاس درس،این فرصت برای هر کسی فراهم است تا رفتار و اعمال دیگر اعضا را مشاهده و در مورد انها قضاوت کنید 3بدیت جهت فضای مدرسه برای رشد ضمانت اجرای جمعی ،مناسب تر است(دریبن ،1968)</a:t>
            </a:r>
          </a:p>
          <a:p>
            <a:pPr algn="r" rtl="1"/>
            <a:r>
              <a:rPr lang="fa-IR" sz="2400" dirty="0" smtClean="0">
                <a:solidFill>
                  <a:srgbClr val="FF0000"/>
                </a:solidFill>
                <a:cs typeface="B Zar" panose="00000400000000000000" pitchFamily="2" charset="-78"/>
              </a:rPr>
              <a:t>ار افراد موجود در کلاس درس (چه معلم و چه دانش اموز)انتظار می رود که یکدیگر را دوست داشته و به هم کمک کنند،نه به علت عشق و علاقه به همدیگر،بلکه به این علت که وظیفه اجرای تکالیف فردی و جمعی خاص را به عهده بردند.</a:t>
            </a:r>
            <a:endParaRPr lang="en-US" sz="2400" dirty="0" smtClean="0">
              <a:solidFill>
                <a:srgbClr val="FF0000"/>
              </a:solidFill>
              <a:cs typeface="B Zar" panose="00000400000000000000" pitchFamily="2" charset="-78"/>
            </a:endParaRPr>
          </a:p>
          <a:p>
            <a:pPr algn="r" rtl="1"/>
            <a:r>
              <a:rPr lang="fa-IR" sz="2400" dirty="0" smtClean="0">
                <a:solidFill>
                  <a:srgbClr val="FF0000"/>
                </a:solidFill>
                <a:cs typeface="B Zar" panose="00000400000000000000" pitchFamily="2" charset="-78"/>
              </a:rPr>
              <a:t>تفاوت نوع فعالیت در کلاس درس و زندگی خانوادگی بسیار حائز اهمیت است.در خانواده،هیچ نوع برتری هنجاری یا تجربی بین انجام وظایف روزانه و ابراز عاطفی وجود ندارد،برای حفظ انسجام وجود هر دو انها ضروری است .</a:t>
            </a:r>
          </a:p>
          <a:p>
            <a:pPr algn="r" rtl="1"/>
            <a:r>
              <a:rPr lang="fa-IR" sz="2400" dirty="0" smtClean="0">
                <a:solidFill>
                  <a:srgbClr val="FF0000"/>
                </a:solidFill>
                <a:cs typeface="B Zar" panose="00000400000000000000" pitchFamily="2" charset="-78"/>
              </a:rPr>
              <a:t>هم در خانواده و هم در مدرسه،الگو های خاصی از رفتار و با استفاده از پاداش و تنبیه ،تشویق و یا سرکوب می شوند.</a:t>
            </a:r>
          </a:p>
          <a:p>
            <a:pPr algn="r" rtl="1"/>
            <a:r>
              <a:rPr lang="fa-IR" sz="2400" dirty="0" smtClean="0">
                <a:solidFill>
                  <a:srgbClr val="FF0000"/>
                </a:solidFill>
                <a:cs typeface="B Zar" panose="00000400000000000000" pitchFamily="2" charset="-78"/>
              </a:rPr>
              <a:t>فرایند رسمی و مداوم جداکردن کوچک از خانواده ،از کلاس اغاز می شود اما این فرایند نه به معنای انکار پیوند هی خویشاوندی و نه چشم پوشی از اصول هنجاری زندگی خانوادگی است زیرا اکثر اعضای جامعه،درسراسر زندگی خود بخشی از واحد خویشاوندی باقی می مانند.</a:t>
            </a:r>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259848328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5943" y="0"/>
            <a:ext cx="9078059" cy="6857999"/>
          </a:xfrm>
        </p:spPr>
        <p:txBody>
          <a:bodyPr>
            <a:normAutofit lnSpcReduction="10000"/>
          </a:bodyPr>
          <a:lstStyle/>
          <a:p>
            <a:pPr algn="r" rtl="1"/>
            <a:r>
              <a:rPr lang="fa-IR" sz="2400" dirty="0" smtClean="0">
                <a:cs typeface="B Zar" panose="00000400000000000000" pitchFamily="2" charset="-78"/>
              </a:rPr>
              <a:t>در واقع معلم ،باید برای کسب احترام لازم از سوی دانش اموزان ،تا اندازه زیادی بر منابع و توانیهای شخصی خود تکیه کند.ماهیت مشکلات مربوط به ضمانت اجرا،براساس مقطع تحصیلی تفاوت می کند.</a:t>
            </a:r>
          </a:p>
          <a:p>
            <a:pPr algn="r" rtl="1"/>
            <a:r>
              <a:rPr lang="fa-IR" sz="2400" dirty="0" smtClean="0">
                <a:solidFill>
                  <a:srgbClr val="FF0000"/>
                </a:solidFill>
                <a:cs typeface="B Zar" panose="00000400000000000000" pitchFamily="2" charset="-78"/>
              </a:rPr>
              <a:t>با توجه به اینکه کودکان،الگو های رفتاری را از تجربیات خانوادگی خود می اموزند،مدرسه در اماده ساختن انها برای ورود به زندگی اجتماعی،باید تغییرات اساسی انها پدید اورد،تغییراتی که مستلزم دست کشیدن از برخی از الگو های رفتاری و پذیرش الگو های جدید است .</a:t>
            </a:r>
          </a:p>
          <a:p>
            <a:pPr algn="r" rtl="1"/>
            <a:r>
              <a:rPr lang="fa-IR" sz="2400" dirty="0" smtClean="0">
                <a:solidFill>
                  <a:srgbClr val="FF0000"/>
                </a:solidFill>
                <a:cs typeface="B Zar" panose="00000400000000000000" pitchFamily="2" charset="-78"/>
              </a:rPr>
              <a:t>گزارشهای مربوط به برابری فرصت اموزش در چند دهه اخیر،نشان داده که در تبیین پیشرفت و موفقیت دانش اموزان،تفاوتهای موجود بین خاستگاههای حانوادگی انها بمراتب مهمتر از  تفاوتهای موجود بین مدارس انهاست.</a:t>
            </a:r>
          </a:p>
          <a:p>
            <a:pPr algn="r" rtl="1"/>
            <a:r>
              <a:rPr lang="fa-IR" sz="2400" dirty="0" smtClean="0">
                <a:solidFill>
                  <a:srgbClr val="FF0000"/>
                </a:solidFill>
                <a:cs typeface="B Zar" panose="00000400000000000000" pitchFamily="2" charset="-78"/>
              </a:rPr>
              <a:t>تحقیق کلمن به این نتیجه رسید که تاثیر مستقل مدرسه بر موفقیت تحصیلی کودک چندان زیاد نیست بلکه عامل مهم همانا محیط خانواده و دوستان کوچک است.</a:t>
            </a:r>
          </a:p>
          <a:p>
            <a:pPr algn="r" rtl="1"/>
            <a:r>
              <a:rPr lang="fa-IR" sz="2400" dirty="0" smtClean="0">
                <a:solidFill>
                  <a:srgbClr val="FF0000"/>
                </a:solidFill>
                <a:cs typeface="B Zar" panose="00000400000000000000" pitchFamily="2" charset="-78"/>
              </a:rPr>
              <a:t>نوع واحد تحلیل در مورد استفاده از مطالعات ،تاثیر زیادی در محاسبه میزان همبستگی بین پایگاه اقتصادی –اجتماعی و عملکرد تحصیلی دارد.بدین سان که مطالعاتی که در انها دانش اموز،واحد تحلیل بوده به همبستگی ضعیف تری بین این دو متغیر دست یافته اند.</a:t>
            </a:r>
          </a:p>
          <a:p>
            <a:pPr algn="r" rtl="1"/>
            <a:r>
              <a:rPr lang="fa-IR" sz="2400" dirty="0" smtClean="0">
                <a:solidFill>
                  <a:srgbClr val="FF0000"/>
                </a:solidFill>
                <a:cs typeface="B Zar" panose="00000400000000000000" pitchFamily="2" charset="-78"/>
              </a:rPr>
              <a:t>بدین ترتیب مشخص می شود که واریانس زیادی که در ضرایب همبستگی بین دو متغیر پایگاه اقتصادی-اجتماعی و موفقیت تحصیلی گزارش شده بیشتر ناشی از تفاوت ،در ویژگیهای گوناگون تحقیقات مختلف است.</a:t>
            </a:r>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1336742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2069" y="0"/>
            <a:ext cx="9392194" cy="6753496"/>
          </a:xfrm>
        </p:spPr>
        <p:txBody>
          <a:bodyPr>
            <a:normAutofit lnSpcReduction="10000"/>
          </a:bodyPr>
          <a:lstStyle/>
          <a:p>
            <a:pPr algn="r" rtl="1"/>
            <a:r>
              <a:rPr lang="fa-IR" sz="2400" dirty="0" smtClean="0">
                <a:cs typeface="B Zar" panose="00000400000000000000" pitchFamily="2" charset="-78"/>
              </a:rPr>
              <a:t>تحول مهم در عرصه نظری مدیریت ،پیدایش پارادایم جدید با عنوان "حکمرانی"است .بر اساس این پارادایم،بازیگر عرصه توسعه،دیگر تنها "دولت" نیست.در کنار دولت اعم از ملی  و محلی، دو بازیگر یا شریک به نامهای "جامعه مدنی"و "بخش خصوصی " وجود دارند.</a:t>
            </a:r>
          </a:p>
          <a:p>
            <a:pPr algn="r" rtl="1"/>
            <a:r>
              <a:rPr lang="fa-IR" sz="2400" dirty="0" smtClean="0">
                <a:solidFill>
                  <a:srgbClr val="FF0000"/>
                </a:solidFill>
                <a:cs typeface="B Zar" panose="00000400000000000000" pitchFamily="2" charset="-78"/>
              </a:rPr>
              <a:t>ویژگی ذاتی سرمایه اجتماعی این است که در روابط اجتماعی شکل می گیرد.به تعبیر پورتز(1998)در حالی که سرمایه اقتصادی در حساب بانکی افراد و سرمایه انسانی در مغز افراد قرار دارد.</a:t>
            </a:r>
          </a:p>
          <a:p>
            <a:pPr algn="r" rtl="1"/>
            <a:r>
              <a:rPr lang="fa-IR" sz="2400" dirty="0" smtClean="0">
                <a:solidFill>
                  <a:srgbClr val="FF0000"/>
                </a:solidFill>
                <a:cs typeface="B Zar" panose="00000400000000000000" pitchFamily="2" charset="-78"/>
              </a:rPr>
              <a:t>بوردیو،جامعه شناسی فرانسوی،جز اولین محققانی بود که به تحلیل نظام مند ویژگیهای سرمایه اجتماعی پرداخت. براساس تعریف  بوردیو سرمایه اجتماعی ،حاصل جمع منابع بالقوه و بالفعلی است که نتیجه مالکیت شبکه،بادوامی از روابط نهادی شده بین افراد و به عبارت ساده تر،عضویت در یک گروه است . </a:t>
            </a:r>
          </a:p>
          <a:p>
            <a:pPr algn="r" rtl="1"/>
            <a:r>
              <a:rPr lang="fa-IR" sz="2400" dirty="0" smtClean="0">
                <a:solidFill>
                  <a:srgbClr val="FF0000"/>
                </a:solidFill>
                <a:cs typeface="B Zar" panose="00000400000000000000" pitchFamily="2" charset="-78"/>
              </a:rPr>
              <a:t>کلمن اولین محققی بود که به بررسی تجربی مفهوم سرمایه اجتماعی و عملیاتی نمودن ان پرداخت.در مقایسه با بوردیو ،کلمن مفاهیم دیگری برای تعریف سرمایه اجتماعی به کار می برد و در چهارچوب سنت نظری متفاوتی سخن می گوید.کلمن به جای تعریف سرمایه اجتماعی بر حسب ماهیت و به طور کلی محتوای ان ،به کاربرد ان توجه دارد.</a:t>
            </a:r>
          </a:p>
          <a:p>
            <a:pPr algn="r" rtl="1"/>
            <a:r>
              <a:rPr lang="fa-IR" sz="2400" dirty="0" smtClean="0">
                <a:solidFill>
                  <a:srgbClr val="FF0000"/>
                </a:solidFill>
                <a:cs typeface="B Zar" panose="00000400000000000000" pitchFamily="2" charset="-78"/>
              </a:rPr>
              <a:t>ادبیات مربوط به سرمایه اجتماعی حاکی از این است که این سرمایه ممکن است مجموعه ای از اثار اقتصادی و اجتماعی را باراورد ،ولی در بحث حاضر صرفا به ارتباط بین سرمایه اجتماعی و اموزش و پرورش پرداخته می شود .</a:t>
            </a:r>
          </a:p>
        </p:txBody>
      </p:sp>
    </p:spTree>
    <p:extLst>
      <p:ext uri="{BB962C8B-B14F-4D97-AF65-F5344CB8AC3E}">
        <p14:creationId xmlns:p14="http://schemas.microsoft.com/office/powerpoint/2010/main" val="4282816864"/>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509760" cy="6857999"/>
          </a:xfrm>
        </p:spPr>
        <p:txBody>
          <a:bodyPr>
            <a:normAutofit/>
          </a:bodyPr>
          <a:lstStyle/>
          <a:p>
            <a:pPr algn="r" rtl="1"/>
            <a:r>
              <a:rPr lang="fa-IR" sz="2400" dirty="0" smtClean="0">
                <a:cs typeface="B Zar" panose="00000400000000000000" pitchFamily="2" charset="-78"/>
              </a:rPr>
              <a:t>روابط بزرگسال – کودک.قسمت شکل مبین رابطه بین یک بزرگسال(پدر و مادر)وکودک است.برای مثال ،رابطه بین جان استوارت میل و پدرش (جیمز میل)چنان شدتی داشت که اموزه های جیمز میل به راحتی به پسرش منتقل شد.</a:t>
            </a:r>
          </a:p>
          <a:p>
            <a:pPr algn="r" rtl="1"/>
            <a:r>
              <a:rPr lang="fa-IR" sz="2400" dirty="0" smtClean="0">
                <a:cs typeface="B Zar" panose="00000400000000000000" pitchFamily="2" charset="-78"/>
              </a:rPr>
              <a:t>در خصوص شکل می توان گفت،در چنین موردی سرمایه اجتماعی </a:t>
            </a:r>
          </a:p>
          <a:p>
            <a:pPr algn="r" rtl="1"/>
            <a:r>
              <a:rPr lang="fa-IR" sz="2400" dirty="0" smtClean="0">
                <a:cs typeface="B Zar" panose="00000400000000000000" pitchFamily="2" charset="-78"/>
              </a:rPr>
              <a:t>برای انتقال از یکی به دیگری به توانایی رابطه بین دو نقطه یعنی بزرگسال و</a:t>
            </a:r>
          </a:p>
          <a:p>
            <a:pPr algn="r" rtl="1"/>
            <a:r>
              <a:rPr lang="fa-IR" sz="2400" dirty="0" smtClean="0">
                <a:cs typeface="B Zar" panose="00000400000000000000" pitchFamily="2" charset="-78"/>
              </a:rPr>
              <a:t> کودک بستگی دارد.</a:t>
            </a:r>
          </a:p>
          <a:p>
            <a:pPr marL="0" indent="0" algn="r" rtl="1">
              <a:buNone/>
            </a:pPr>
            <a:endParaRPr lang="fa-IR" sz="2400" dirty="0">
              <a:solidFill>
                <a:srgbClr val="FF0000"/>
              </a:solidFill>
              <a:cs typeface="B Zar" panose="00000400000000000000" pitchFamily="2" charset="-78"/>
            </a:endParaRPr>
          </a:p>
          <a:p>
            <a:pPr algn="r" rtl="1"/>
            <a:r>
              <a:rPr lang="fa-IR" sz="2400" dirty="0" smtClean="0">
                <a:solidFill>
                  <a:srgbClr val="FF0000"/>
                </a:solidFill>
                <a:cs typeface="B Zar" panose="00000400000000000000" pitchFamily="2" charset="-78"/>
              </a:rPr>
              <a:t>نتایج یافته های جیمز کلمن در خصوص عملکرد تحصیلی توجه زیاری را به خود جلب نمود،زیرا تحقیقات او غیر منتظره بود به طور معمول فرض عالمان اجتماعی بر این بود که کودکان خانواده های متعلق به طبقات بالای اجتماعی-اقتصادی،در مقایسه با کودکان خانواده های طبقات پایین ،بابای تحصیلی بهتری دارند،ولی تحقیقات کلمن نشان دهنده عملکرد تحصیلی بهتر برای گروههای قومی در مدارس مذهبی بود .</a:t>
            </a:r>
          </a:p>
          <a:p>
            <a:pPr algn="r" rtl="1"/>
            <a:r>
              <a:rPr lang="fa-IR" sz="2400" dirty="0" smtClean="0">
                <a:solidFill>
                  <a:srgbClr val="FF0000"/>
                </a:solidFill>
                <a:cs typeface="B Zar" panose="00000400000000000000" pitchFamily="2" charset="-78"/>
              </a:rPr>
              <a:t>البته کلمن بیشتر توجه خود را معطوف به سرمایه اجتماعی موجود در قلمرو خانواده کرده بود و بیشتر به تاثیر این نوع سرمایه اجتماعی بررشد شناختی دانش اموز توجه داشت .</a:t>
            </a:r>
          </a:p>
          <a:p>
            <a:pPr algn="r" rtl="1"/>
            <a:endParaRPr lang="fa-IR" sz="2400" dirty="0">
              <a:solidFill>
                <a:srgbClr val="FF0000"/>
              </a:solidFill>
              <a:cs typeface="B Zar" panose="00000400000000000000" pitchFamily="2" charset="-78"/>
            </a:endParaRPr>
          </a:p>
          <a:p>
            <a:pPr algn="r" rtl="1"/>
            <a:endParaRPr lang="fa-IR" sz="2400" dirty="0">
              <a:solidFill>
                <a:srgbClr val="FF0000"/>
              </a:solidFill>
              <a:cs typeface="B Zar" panose="00000400000000000000" pitchFamily="2" charset="-78"/>
            </a:endParaRPr>
          </a:p>
          <a:p>
            <a:pPr algn="r" rtl="1"/>
            <a:endParaRPr lang="fa-IR" sz="2400" dirty="0" smtClean="0">
              <a:cs typeface="B Zar" panose="00000400000000000000" pitchFamily="2" charset="-78"/>
            </a:endParaRPr>
          </a:p>
          <a:p>
            <a:pPr algn="r" rtl="1"/>
            <a:endParaRPr lang="fa-IR" sz="2400" dirty="0">
              <a:cs typeface="B Zar" panose="00000400000000000000" pitchFamily="2" charset="-78"/>
            </a:endParaRPr>
          </a:p>
          <a:p>
            <a:pPr algn="r" rtl="1"/>
            <a:endParaRPr lang="fa-IR" sz="2400" dirty="0" smtClean="0">
              <a:cs typeface="B Zar" panose="00000400000000000000" pitchFamily="2" charset="-78"/>
            </a:endParaRPr>
          </a:p>
          <a:p>
            <a:pPr algn="r" rtl="1"/>
            <a:endParaRPr lang="en-US" sz="2400" dirty="0">
              <a:cs typeface="B Zar" panose="00000400000000000000" pitchFamily="2" charset="-78"/>
            </a:endParaRPr>
          </a:p>
        </p:txBody>
      </p:sp>
      <p:cxnSp>
        <p:nvCxnSpPr>
          <p:cNvPr id="5" name="Straight Arrow Connector 4"/>
          <p:cNvCxnSpPr/>
          <p:nvPr/>
        </p:nvCxnSpPr>
        <p:spPr>
          <a:xfrm>
            <a:off x="1959428" y="1280161"/>
            <a:ext cx="0" cy="154141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1710309" y="910829"/>
            <a:ext cx="1633782" cy="369332"/>
          </a:xfrm>
          <a:prstGeom prst="rect">
            <a:avLst/>
          </a:prstGeom>
          <a:noFill/>
        </p:spPr>
        <p:txBody>
          <a:bodyPr wrap="square" rtlCol="0">
            <a:spAutoFit/>
          </a:bodyPr>
          <a:lstStyle/>
          <a:p>
            <a:r>
              <a:rPr lang="fa-IR" dirty="0" smtClean="0"/>
              <a:t>بزرگسال</a:t>
            </a:r>
            <a:endParaRPr lang="en-US" dirty="0"/>
          </a:p>
        </p:txBody>
      </p:sp>
      <p:sp>
        <p:nvSpPr>
          <p:cNvPr id="7" name="TextBox 6"/>
          <p:cNvSpPr txBox="1"/>
          <p:nvPr/>
        </p:nvSpPr>
        <p:spPr>
          <a:xfrm>
            <a:off x="1710309" y="2939143"/>
            <a:ext cx="941451" cy="369332"/>
          </a:xfrm>
          <a:prstGeom prst="rect">
            <a:avLst/>
          </a:prstGeom>
          <a:noFill/>
        </p:spPr>
        <p:txBody>
          <a:bodyPr wrap="square" rtlCol="0">
            <a:spAutoFit/>
          </a:bodyPr>
          <a:lstStyle/>
          <a:p>
            <a:r>
              <a:rPr lang="fa-IR" dirty="0" smtClean="0"/>
              <a:t>کودک</a:t>
            </a:r>
            <a:endParaRPr lang="en-US" dirty="0"/>
          </a:p>
        </p:txBody>
      </p:sp>
    </p:spTree>
    <p:extLst>
      <p:ext uri="{BB962C8B-B14F-4D97-AF65-F5344CB8AC3E}">
        <p14:creationId xmlns:p14="http://schemas.microsoft.com/office/powerpoint/2010/main" val="81132836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nodeType="clickEffect">
                                  <p:stCondLst>
                                    <p:cond delay="0"/>
                                  </p:stCondLst>
                                  <p:childTnLst>
                                    <p:set>
                                      <p:cBhvr>
                                        <p:cTn id="48" dur="1" fill="hold">
                                          <p:stCondLst>
                                            <p:cond delay="0"/>
                                          </p:stCondLst>
                                        </p:cTn>
                                        <p:tgtEl>
                                          <p:spTgt spid="5"/>
                                        </p:tgtEl>
                                        <p:attrNameLst>
                                          <p:attrName>style.visibility</p:attrName>
                                        </p:attrNameLst>
                                      </p:cBhvr>
                                      <p:to>
                                        <p:strVal val="visible"/>
                                      </p:to>
                                    </p:set>
                                    <p:animEffect transition="in" filter="barn(inVertical)">
                                      <p:cBhvr>
                                        <p:cTn id="49" dur="500"/>
                                        <p:tgtEl>
                                          <p:spTgt spid="5"/>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grpId="0" nodeType="clickEffect">
                                  <p:stCondLst>
                                    <p:cond delay="0"/>
                                  </p:stCondLst>
                                  <p:childTnLst>
                                    <p:set>
                                      <p:cBhvr>
                                        <p:cTn id="53" dur="1" fill="hold">
                                          <p:stCondLst>
                                            <p:cond delay="0"/>
                                          </p:stCondLst>
                                        </p:cTn>
                                        <p:tgtEl>
                                          <p:spTgt spid="6"/>
                                        </p:tgtEl>
                                        <p:attrNameLst>
                                          <p:attrName>style.visibility</p:attrName>
                                        </p:attrNameLst>
                                      </p:cBhvr>
                                      <p:to>
                                        <p:strVal val="visible"/>
                                      </p:to>
                                    </p:set>
                                    <p:animEffect transition="in" filter="wipe(down)">
                                      <p:cBhvr>
                                        <p:cTn id="54" dur="500"/>
                                        <p:tgtEl>
                                          <p:spTgt spid="6"/>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grpId="0" nodeType="clickEffect">
                                  <p:stCondLst>
                                    <p:cond delay="0"/>
                                  </p:stCondLst>
                                  <p:childTnLst>
                                    <p:set>
                                      <p:cBhvr>
                                        <p:cTn id="58" dur="1" fill="hold">
                                          <p:stCondLst>
                                            <p:cond delay="0"/>
                                          </p:stCondLst>
                                        </p:cTn>
                                        <p:tgtEl>
                                          <p:spTgt spid="7"/>
                                        </p:tgtEl>
                                        <p:attrNameLst>
                                          <p:attrName>style.visibility</p:attrName>
                                        </p:attrNameLst>
                                      </p:cBhvr>
                                      <p:to>
                                        <p:strVal val="visible"/>
                                      </p:to>
                                    </p:set>
                                    <p:animEffect transition="in" filter="wipe(down)">
                                      <p:cBhvr>
                                        <p:cTn id="5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P spid="7" grpId="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1257" y="0"/>
            <a:ext cx="9130937" cy="6857999"/>
          </a:xfrm>
        </p:spPr>
        <p:txBody>
          <a:bodyPr>
            <a:normAutofit lnSpcReduction="10000"/>
          </a:bodyPr>
          <a:lstStyle/>
          <a:p>
            <a:pPr algn="r" rtl="1"/>
            <a:r>
              <a:rPr lang="fa-IR" sz="2400" dirty="0" smtClean="0">
                <a:cs typeface="B Zar" panose="00000400000000000000" pitchFamily="2" charset="-78"/>
              </a:rPr>
              <a:t>برخی از ساز و کارهایی که سرمایه اجتماعی را از طریق انها بر عملکرد تحصیلی تاثیر می گذارد ،عبارتند از:</a:t>
            </a:r>
          </a:p>
          <a:p>
            <a:pPr marL="457200" indent="-457200" algn="r" rtl="1">
              <a:buFont typeface="+mj-lt"/>
              <a:buAutoNum type="arabicPeriod"/>
            </a:pPr>
            <a:r>
              <a:rPr lang="fa-IR" sz="2400" dirty="0" smtClean="0">
                <a:solidFill>
                  <a:srgbClr val="FF0000"/>
                </a:solidFill>
                <a:cs typeface="B Zar" panose="00000400000000000000" pitchFamily="2" charset="-78"/>
              </a:rPr>
              <a:t>رابطه بین والدین و فرزند:وجود سرمایه اجتماعی در درون خانواده از این رو حائز اهمیت است که به فرزندان در دوران کودکی اجازه دسترسی به سرمایه انسانی والدین می دهد،ولی این امر به حضور فیزیکی والدین در خانه و میزان توجه،علاقه و تشویق والدین بستگی دارد.</a:t>
            </a:r>
          </a:p>
          <a:p>
            <a:pPr marL="457200" indent="-457200" algn="r" rtl="1">
              <a:buFont typeface="+mj-lt"/>
              <a:buAutoNum type="arabicPeriod"/>
            </a:pPr>
            <a:r>
              <a:rPr lang="fa-IR" sz="2400" dirty="0" smtClean="0">
                <a:solidFill>
                  <a:srgbClr val="FF0000"/>
                </a:solidFill>
                <a:cs typeface="B Zar" panose="00000400000000000000" pitchFamily="2" charset="-78"/>
              </a:rPr>
              <a:t>نوع رابطه بین مادر و پدر با یکدیگر و رابطه انها با مدرسه،تاثیرقدرتمندی بر فرزندان و تشویق فرهنگ یادگیری دارد.</a:t>
            </a:r>
          </a:p>
          <a:p>
            <a:pPr marL="457200" indent="-457200" algn="r" rtl="1">
              <a:buFont typeface="+mj-lt"/>
              <a:buAutoNum type="arabicPeriod"/>
            </a:pPr>
            <a:r>
              <a:rPr lang="fa-IR" sz="2400" dirty="0" smtClean="0">
                <a:solidFill>
                  <a:srgbClr val="FF0000"/>
                </a:solidFill>
                <a:cs typeface="B Zar" panose="00000400000000000000" pitchFamily="2" charset="-78"/>
              </a:rPr>
              <a:t>ارزو های تحصیلی و شغلی تاثیربسیاری بر نوع عملکرد فرد دارند.بخش عمده ای از این ارزو ها از طریق شبکه های اجتماعی به افراد منتقل می شوند.</a:t>
            </a:r>
          </a:p>
          <a:p>
            <a:pPr algn="r" rtl="1"/>
            <a:r>
              <a:rPr lang="fa-IR" sz="2400" dirty="0" smtClean="0">
                <a:solidFill>
                  <a:srgbClr val="FF0000"/>
                </a:solidFill>
                <a:cs typeface="B Zar" panose="00000400000000000000" pitchFamily="2" charset="-78"/>
              </a:rPr>
              <a:t>غیبت پدر در خانواده و همسایگی در طول روز و اخیرا غیبت مادر در خانواده وروداو به بازار کار به معنای کاهش مشارکت والدین در سازمانهای محلی نظیر انجمن اولیا و مربیان و...است.</a:t>
            </a:r>
          </a:p>
          <a:p>
            <a:pPr algn="r" rtl="1"/>
            <a:r>
              <a:rPr lang="fa-IR" sz="2400" dirty="0" smtClean="0">
                <a:cs typeface="B Zar" panose="00000400000000000000" pitchFamily="2" charset="-78"/>
              </a:rPr>
              <a:t>فصل هشتم:معلم و مدرسه</a:t>
            </a:r>
          </a:p>
          <a:p>
            <a:pPr algn="r" rtl="1"/>
            <a:r>
              <a:rPr lang="fa-IR" sz="2400" dirty="0" smtClean="0">
                <a:solidFill>
                  <a:srgbClr val="FF0000"/>
                </a:solidFill>
                <a:cs typeface="B Zar" panose="00000400000000000000" pitchFamily="2" charset="-78"/>
              </a:rPr>
              <a:t>برای فهم ساختار و فرایند اجتماعی،سه دیدگاه عمده نظری در جامعه شناسی وجود دارد:</a:t>
            </a:r>
          </a:p>
          <a:p>
            <a:pPr marL="457200" indent="-457200" algn="r" rtl="1">
              <a:buFont typeface="+mj-lt"/>
              <a:buAutoNum type="arabicPeriod"/>
            </a:pPr>
            <a:r>
              <a:rPr lang="fa-IR" sz="2400" dirty="0" smtClean="0">
                <a:solidFill>
                  <a:srgbClr val="FF0000"/>
                </a:solidFill>
                <a:cs typeface="B Zar" panose="00000400000000000000" pitchFamily="2" charset="-78"/>
              </a:rPr>
              <a:t>کارکرد گرایی</a:t>
            </a:r>
          </a:p>
          <a:p>
            <a:pPr marL="457200" indent="-457200" algn="r" rtl="1">
              <a:buFont typeface="+mj-lt"/>
              <a:buAutoNum type="arabicPeriod"/>
            </a:pPr>
            <a:r>
              <a:rPr lang="fa-IR" sz="2400" dirty="0" smtClean="0">
                <a:solidFill>
                  <a:srgbClr val="FF0000"/>
                </a:solidFill>
                <a:cs typeface="B Zar" panose="00000400000000000000" pitchFamily="2" charset="-78"/>
              </a:rPr>
              <a:t>نظریه تضاد</a:t>
            </a:r>
          </a:p>
          <a:p>
            <a:pPr marL="457200" indent="-457200" algn="r" rtl="1">
              <a:buFont typeface="+mj-lt"/>
              <a:buAutoNum type="arabicPeriod"/>
            </a:pPr>
            <a:r>
              <a:rPr lang="fa-IR" sz="2400" dirty="0" smtClean="0">
                <a:solidFill>
                  <a:srgbClr val="FF0000"/>
                </a:solidFill>
                <a:cs typeface="B Zar" panose="00000400000000000000" pitchFamily="2" charset="-78"/>
              </a:rPr>
              <a:t>نظریه تفسیری</a:t>
            </a:r>
          </a:p>
          <a:p>
            <a:pPr marL="0" indent="0" algn="r" rtl="1">
              <a:buNone/>
            </a:pPr>
            <a:endParaRPr lang="fa-IR" sz="2400" dirty="0" smtClean="0">
              <a:solidFill>
                <a:srgbClr val="FF0000"/>
              </a:solidFill>
              <a:cs typeface="B Zar" panose="00000400000000000000" pitchFamily="2" charset="-78"/>
            </a:endParaRPr>
          </a:p>
          <a:p>
            <a:pPr algn="r" rtl="1"/>
            <a:endParaRPr lang="fa-IR"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134473850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ircle(in)">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circle(in)">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circle(in)">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circle(in)">
                                      <p:cBhvr>
                                        <p:cTn id="52"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378823"/>
            <a:ext cx="8596668" cy="5662539"/>
          </a:xfrm>
        </p:spPr>
        <p:txBody>
          <a:bodyPr>
            <a:normAutofit/>
          </a:bodyPr>
          <a:lstStyle/>
          <a:p>
            <a:pPr algn="r" rtl="1"/>
            <a:r>
              <a:rPr lang="fa-IR" sz="2400" dirty="0" smtClean="0">
                <a:solidFill>
                  <a:schemeClr val="tx1"/>
                </a:solidFill>
                <a:cs typeface="B Zar" panose="00000400000000000000" pitchFamily="2" charset="-78"/>
              </a:rPr>
              <a:t>در مراحل اولیه ،جامعه شناسی اموزش و پرورش برای اکثر بزرگان جامعه شناسی، حالت حاشیه ای داشت .بیشتر جامعه شناسان معتقدند که مطالعه مدرسه و اموزش و پرورش از اهمیت اندکی برخوردار بوده و </a:t>
            </a:r>
            <a:r>
              <a:rPr lang="fa-IR" sz="2400" dirty="0" smtClean="0">
                <a:solidFill>
                  <a:schemeClr val="tx1"/>
                </a:solidFill>
                <a:cs typeface="B Zar" panose="00000400000000000000" pitchFamily="2" charset="-78"/>
              </a:rPr>
              <a:t>بالطبع </a:t>
            </a:r>
            <a:r>
              <a:rPr lang="fa-IR" sz="2400" dirty="0" smtClean="0">
                <a:solidFill>
                  <a:schemeClr val="tx1"/>
                </a:solidFill>
                <a:cs typeface="B Zar" panose="00000400000000000000" pitchFamily="2" charset="-78"/>
              </a:rPr>
              <a:t>جایگاه چندان رفیعی در رشته جامعه شناسی ندارد .</a:t>
            </a:r>
          </a:p>
          <a:p>
            <a:pPr algn="r" rtl="1"/>
            <a:r>
              <a:rPr lang="fa-IR" sz="2400" dirty="0">
                <a:solidFill>
                  <a:schemeClr val="tx1"/>
                </a:solidFill>
                <a:cs typeface="B Zar" panose="00000400000000000000" pitchFamily="2" charset="-78"/>
              </a:rPr>
              <a:t> </a:t>
            </a:r>
            <a:endParaRPr lang="fa-IR" sz="2400" dirty="0" smtClean="0">
              <a:solidFill>
                <a:schemeClr val="tx1"/>
              </a:solidFill>
              <a:cs typeface="B Zar" panose="00000400000000000000" pitchFamily="2" charset="-78"/>
            </a:endParaRPr>
          </a:p>
          <a:p>
            <a:pPr algn="r" rtl="1"/>
            <a:r>
              <a:rPr lang="fa-IR" sz="2400" dirty="0" smtClean="0">
                <a:solidFill>
                  <a:schemeClr val="tx1"/>
                </a:solidFill>
                <a:cs typeface="B Zar" panose="00000400000000000000" pitchFamily="2" charset="-78"/>
              </a:rPr>
              <a:t>به اعتقاد بسیار از جمله رابینسون (1981)،دلایل افزایش محبوبیت و رشد جامعه شناسی اموزش  وپرورش ازدهه 1960به این سو مربوط می شود به:</a:t>
            </a:r>
          </a:p>
          <a:p>
            <a:pPr algn="r" rtl="1"/>
            <a:r>
              <a:rPr lang="fa-IR" sz="2400" dirty="0" smtClean="0">
                <a:solidFill>
                  <a:srgbClr val="FF0000"/>
                </a:solidFill>
                <a:cs typeface="B Zar" panose="00000400000000000000" pitchFamily="2" charset="-78"/>
              </a:rPr>
              <a:t>الف) پیشرفتهای نظری و روش شناختی ای که در این حوزه صورت گرفته ، بشدت برجنبه های کاربردی ان افزوده است .</a:t>
            </a:r>
          </a:p>
          <a:p>
            <a:pPr algn="r" rtl="1"/>
            <a:r>
              <a:rPr lang="fa-IR" sz="2400" dirty="0" smtClean="0">
                <a:solidFill>
                  <a:srgbClr val="FF0000"/>
                </a:solidFill>
                <a:cs typeface="B Zar" panose="00000400000000000000" pitchFamily="2" charset="-78"/>
              </a:rPr>
              <a:t>ب ) تغییر ماهیت در دوره های تربیت معلم :برای اولین بار در سال 1962درکالجها،دوره تربیت معلم با اموزش 3 ساله اغاز شد </a:t>
            </a:r>
            <a:endParaRPr lang="fa-IR"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420851568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5943" y="0"/>
            <a:ext cx="9366068" cy="6857999"/>
          </a:xfrm>
        </p:spPr>
        <p:txBody>
          <a:bodyPr>
            <a:normAutofit/>
          </a:bodyPr>
          <a:lstStyle/>
          <a:p>
            <a:pPr algn="r" rtl="1"/>
            <a:r>
              <a:rPr lang="fa-IR" sz="2400" dirty="0" smtClean="0">
                <a:cs typeface="B Zar" panose="00000400000000000000" pitchFamily="2" charset="-78"/>
              </a:rPr>
              <a:t>نظریه پردازان تضاد از جمله مارکسیستها و نئومارکسیستها معتقدند که نظریه کارکردگرایی از تبیین کامل ماهیت پویای جامعه،عاجز است .</a:t>
            </a:r>
          </a:p>
          <a:p>
            <a:pPr algn="r" rtl="1"/>
            <a:r>
              <a:rPr lang="fa-IR" sz="2400" dirty="0" smtClean="0">
                <a:cs typeface="B Zar" panose="00000400000000000000" pitchFamily="2" charset="-78"/>
              </a:rPr>
              <a:t>نظریه های تفسیری مبتنی بر معانی یاتفاسیری هستند که مردم انها را از طریق ارتباط بادیگران میسازند</a:t>
            </a:r>
          </a:p>
          <a:p>
            <a:pPr algn="r" rtl="1"/>
            <a:r>
              <a:rPr lang="fa-IR" sz="2400" dirty="0" smtClean="0">
                <a:solidFill>
                  <a:srgbClr val="FF0000"/>
                </a:solidFill>
                <a:cs typeface="B Zar" panose="00000400000000000000" pitchFamily="2" charset="-78"/>
              </a:rPr>
              <a:t>انتقال فرهنگ از نسلی به نسل دیگر در داخل مدرسه،سازمان می یابد.مدرسه،سازمانی اجتماعی است،یعنی مجموعه منظمی از روابط میان افرادی که برای نیل به اهداف مشخصی به وجود امده اند.</a:t>
            </a:r>
          </a:p>
          <a:p>
            <a:pPr algn="r" rtl="1"/>
            <a:r>
              <a:rPr lang="fa-IR" sz="2400" dirty="0" smtClean="0">
                <a:solidFill>
                  <a:srgbClr val="FF0000"/>
                </a:solidFill>
                <a:cs typeface="B Zar" panose="00000400000000000000" pitchFamily="2" charset="-78"/>
              </a:rPr>
              <a:t>ازافرادی که نقشهای خاص دارند انتظار می روند تا به شیوه مخصوصی رفتار کنند.</a:t>
            </a:r>
          </a:p>
          <a:p>
            <a:pPr algn="r" rtl="1"/>
            <a:r>
              <a:rPr lang="fa-IR" sz="2400" dirty="0" smtClean="0">
                <a:solidFill>
                  <a:srgbClr val="FF0000"/>
                </a:solidFill>
                <a:cs typeface="B Zar" panose="00000400000000000000" pitchFamily="2" charset="-78"/>
              </a:rPr>
              <a:t>شاید مهمترین نظریه روانشناسی اجتماعی برای حوزه اموزش و پرورش ،نظریه وابستگی متقابل  اجتماعی باشد(جانسون و جانسون،1997)</a:t>
            </a:r>
          </a:p>
          <a:p>
            <a:pPr algn="r" rtl="1"/>
            <a:r>
              <a:rPr lang="fa-IR" sz="2400" dirty="0" smtClean="0">
                <a:solidFill>
                  <a:srgbClr val="FF0000"/>
                </a:solidFill>
                <a:cs typeface="B Zar" panose="00000400000000000000" pitchFamily="2" charset="-78"/>
              </a:rPr>
              <a:t>بالغ بر550مطالعه ازمایشی و 100مطالعه همبستگی در مورد این نظریه به عمل امده است(جانسون و جانسون،1989)</a:t>
            </a:r>
          </a:p>
          <a:p>
            <a:pPr algn="r" rtl="1"/>
            <a:r>
              <a:rPr lang="fa-IR" sz="2400" dirty="0" smtClean="0">
                <a:solidFill>
                  <a:srgbClr val="FF0000"/>
                </a:solidFill>
                <a:cs typeface="B Zar" panose="00000400000000000000" pitchFamily="2" charset="-78"/>
              </a:rPr>
              <a:t>دیدگاه انصاف معتقد است که پاداش فر باید به تناسب نقش و مشارکت وی در تلاش گروهی باشد.</a:t>
            </a:r>
          </a:p>
          <a:p>
            <a:pPr algn="r" rtl="1"/>
            <a:r>
              <a:rPr lang="fa-IR" sz="2400" dirty="0" smtClean="0">
                <a:solidFill>
                  <a:srgbClr val="FF0000"/>
                </a:solidFill>
                <a:cs typeface="B Zar" panose="00000400000000000000" pitchFamily="2" charset="-78"/>
              </a:rPr>
              <a:t>نظریه اسناد :اسناد علی به سوالات چرایی پاسخ می گوید"چرا در امتحان رد شدم"؟.</a:t>
            </a:r>
          </a:p>
          <a:p>
            <a:pPr algn="r" rtl="1"/>
            <a:r>
              <a:rPr lang="fa-IR" sz="2400" dirty="0" smtClean="0">
                <a:solidFill>
                  <a:srgbClr val="FF0000"/>
                </a:solidFill>
                <a:cs typeface="B Zar" panose="00000400000000000000" pitchFamily="2" charset="-78"/>
              </a:rPr>
              <a:t>سوالات چرایی اغلب بعد از پیامد های منفی،غیرمنتظره یا نابهنجار پرسیده میشوند.دلایلی که دانش اموزان برای شکست خود عنوان می کنند،تاثیر زیادی برنحوه تلاش و کوشش انها برای انجام تکالیف و وظایف بعدشان خواهد داشت</a:t>
            </a:r>
          </a:p>
          <a:p>
            <a:pPr algn="r" rtl="1"/>
            <a:endParaRPr lang="fa-IR" sz="2400" dirty="0" smtClean="0">
              <a:solidFill>
                <a:srgbClr val="FF0000"/>
              </a:solidFill>
              <a:cs typeface="B Zar" panose="00000400000000000000" pitchFamily="2" charset="-78"/>
            </a:endParaRPr>
          </a:p>
        </p:txBody>
      </p:sp>
    </p:spTree>
    <p:extLst>
      <p:ext uri="{BB962C8B-B14F-4D97-AF65-F5344CB8AC3E}">
        <p14:creationId xmlns:p14="http://schemas.microsoft.com/office/powerpoint/2010/main" val="352050382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ircle(in)">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circle(in)">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circle(in)">
                                      <p:cBhvr>
                                        <p:cTn id="4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5943" y="0"/>
            <a:ext cx="9078059" cy="6857999"/>
          </a:xfrm>
        </p:spPr>
        <p:txBody>
          <a:bodyPr>
            <a:normAutofit/>
          </a:bodyPr>
          <a:lstStyle/>
          <a:p>
            <a:pPr algn="r" rtl="1"/>
            <a:r>
              <a:rPr lang="fa-IR" sz="2400" dirty="0" smtClean="0">
                <a:cs typeface="B Zar" panose="00000400000000000000" pitchFamily="2" charset="-78"/>
              </a:rPr>
              <a:t>دانش اموزانی ک در مورد هویت خود،دچار ابهامند و یا به خود اطمینان ندارند،در تلاش برای انجام وظایف و تکالیف یادگیری دچار شکست و تردید می شوند.</a:t>
            </a:r>
          </a:p>
          <a:p>
            <a:pPr algn="r" rtl="1"/>
            <a:r>
              <a:rPr lang="fa-IR" sz="2400" dirty="0" smtClean="0">
                <a:solidFill>
                  <a:srgbClr val="FF0000"/>
                </a:solidFill>
                <a:cs typeface="B Zar" panose="00000400000000000000" pitchFamily="2" charset="-78"/>
              </a:rPr>
              <a:t>اموزش و پرورش را می توان فرایند شکلدهی به رفتار،تعریف نمود.در مفهموم کلی،هرلحظه ای از زندگی (از زمان تولد تا زمان مرگ ) چه خوب و چه بد یک تجربه اموزشی است.</a:t>
            </a:r>
          </a:p>
          <a:p>
            <a:pPr algn="r" rtl="1"/>
            <a:r>
              <a:rPr lang="fa-IR" sz="2400" dirty="0" smtClean="0">
                <a:solidFill>
                  <a:srgbClr val="FF0000"/>
                </a:solidFill>
                <a:cs typeface="B Zar" panose="00000400000000000000" pitchFamily="2" charset="-78"/>
              </a:rPr>
              <a:t>دهه 1970جامعه شناسان اموزش و پرورش با استفاده از تعریف فوق به بررسی تدریس پرداخته اند و به این نتیجه رسیدند که تدریس فاقد برخی از ویژگیهای فوق است.</a:t>
            </a:r>
          </a:p>
          <a:p>
            <a:pPr algn="r" rtl="1"/>
            <a:r>
              <a:rPr lang="fa-IR" sz="2400" dirty="0" smtClean="0">
                <a:solidFill>
                  <a:srgbClr val="FF0000"/>
                </a:solidFill>
                <a:cs typeface="B Zar" panose="00000400000000000000" pitchFamily="2" charset="-78"/>
              </a:rPr>
              <a:t>قلمرو های دانش معلم.دانش معلم را میتوان به شش قلمرو تقسیم نمود:</a:t>
            </a:r>
          </a:p>
          <a:p>
            <a:pPr marL="457200" indent="-457200" algn="r" rtl="1">
              <a:buFont typeface="+mj-lt"/>
              <a:buAutoNum type="arabicPeriod"/>
            </a:pPr>
            <a:r>
              <a:rPr lang="fa-IR" sz="2400" dirty="0" smtClean="0">
                <a:solidFill>
                  <a:srgbClr val="FF0000"/>
                </a:solidFill>
                <a:cs typeface="B Zar" panose="00000400000000000000" pitchFamily="2" charset="-78"/>
              </a:rPr>
              <a:t>دانش شناخت محتوا</a:t>
            </a:r>
          </a:p>
          <a:p>
            <a:pPr marL="457200" indent="-457200" algn="r" rtl="1">
              <a:buFont typeface="+mj-lt"/>
              <a:buAutoNum type="arabicPeriod"/>
            </a:pPr>
            <a:r>
              <a:rPr lang="fa-IR" sz="2400" dirty="0" smtClean="0">
                <a:solidFill>
                  <a:srgbClr val="FF0000"/>
                </a:solidFill>
                <a:cs typeface="B Zar" panose="00000400000000000000" pitchFamily="2" charset="-78"/>
              </a:rPr>
              <a:t>دانش شناخت یادگیری ویادگیرندگان</a:t>
            </a:r>
          </a:p>
          <a:p>
            <a:pPr marL="457200" indent="-457200" algn="r" rtl="1">
              <a:buFont typeface="+mj-lt"/>
              <a:buAutoNum type="arabicPeriod"/>
            </a:pPr>
            <a:r>
              <a:rPr lang="fa-IR" sz="2400" dirty="0" smtClean="0">
                <a:solidFill>
                  <a:srgbClr val="FF0000"/>
                </a:solidFill>
                <a:cs typeface="B Zar" panose="00000400000000000000" pitchFamily="2" charset="-78"/>
              </a:rPr>
              <a:t>دانش نحوه تدریس </a:t>
            </a:r>
          </a:p>
          <a:p>
            <a:pPr marL="457200" indent="-457200" algn="r" rtl="1">
              <a:buFont typeface="+mj-lt"/>
              <a:buAutoNum type="arabicPeriod"/>
            </a:pPr>
            <a:r>
              <a:rPr lang="fa-IR" sz="2400" dirty="0" smtClean="0">
                <a:solidFill>
                  <a:srgbClr val="FF0000"/>
                </a:solidFill>
                <a:cs typeface="B Zar" panose="00000400000000000000" pitchFamily="2" charset="-78"/>
              </a:rPr>
              <a:t>دانش برنامه درسی</a:t>
            </a:r>
          </a:p>
          <a:p>
            <a:pPr marL="457200" indent="-457200" algn="r" rtl="1">
              <a:buFont typeface="+mj-lt"/>
              <a:buAutoNum type="arabicPeriod"/>
            </a:pPr>
            <a:r>
              <a:rPr lang="fa-IR" sz="2400" dirty="0" smtClean="0">
                <a:solidFill>
                  <a:srgbClr val="FF0000"/>
                </a:solidFill>
                <a:cs typeface="B Zar" panose="00000400000000000000" pitchFamily="2" charset="-78"/>
              </a:rPr>
              <a:t>دانش مربوط به زمینه</a:t>
            </a:r>
          </a:p>
          <a:p>
            <a:pPr marL="457200" indent="-457200" algn="r" rtl="1">
              <a:buFont typeface="+mj-lt"/>
              <a:buAutoNum type="arabicPeriod"/>
            </a:pPr>
            <a:r>
              <a:rPr lang="fa-IR" sz="2400" dirty="0" smtClean="0">
                <a:solidFill>
                  <a:srgbClr val="FF0000"/>
                </a:solidFill>
                <a:cs typeface="B Zar" panose="00000400000000000000" pitchFamily="2" charset="-78"/>
              </a:rPr>
              <a:t>دانش معلم درباره خویش(گراسمن ،1997)</a:t>
            </a:r>
          </a:p>
          <a:p>
            <a:pPr algn="r" rtl="1"/>
            <a:endParaRPr lang="en-US" sz="2400" dirty="0">
              <a:cs typeface="B Zar" panose="00000400000000000000" pitchFamily="2" charset="-78"/>
            </a:endParaRPr>
          </a:p>
        </p:txBody>
      </p:sp>
    </p:spTree>
    <p:extLst>
      <p:ext uri="{BB962C8B-B14F-4D97-AF65-F5344CB8AC3E}">
        <p14:creationId xmlns:p14="http://schemas.microsoft.com/office/powerpoint/2010/main" val="281906139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1000"/>
                                        <p:tgtEl>
                                          <p:spTgt spid="3">
                                            <p:txEl>
                                              <p:pRg st="9" end="9"/>
                                            </p:txEl>
                                          </p:spTgt>
                                        </p:tgtEl>
                                      </p:cBhvr>
                                    </p:animEffect>
                                    <p:anim calcmode="lin" valueType="num">
                                      <p:cBhvr>
                                        <p:cTn id="7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274002" cy="6857999"/>
          </a:xfrm>
        </p:spPr>
        <p:txBody>
          <a:bodyPr>
            <a:normAutofit/>
          </a:bodyPr>
          <a:lstStyle/>
          <a:p>
            <a:pPr algn="r" rtl="1"/>
            <a:r>
              <a:rPr lang="fa-IR" sz="2400" dirty="0" smtClean="0">
                <a:cs typeface="B Zar" panose="00000400000000000000" pitchFamily="2" charset="-78"/>
              </a:rPr>
              <a:t>موقعیت اجتماعی مربوط می شود به مجموعه ای از افراد که  دارای برخی و ویژیگیهای مشترکند و در جامعه انها به عنوان خاصی داده می شود.</a:t>
            </a:r>
            <a:endParaRPr lang="fa-IR" sz="2400" dirty="0" smtClean="0">
              <a:solidFill>
                <a:srgbClr val="FF0000"/>
              </a:solidFill>
              <a:cs typeface="B Zar" panose="00000400000000000000" pitchFamily="2" charset="-78"/>
            </a:endParaRPr>
          </a:p>
          <a:p>
            <a:pPr algn="r" rtl="1"/>
            <a:r>
              <a:rPr lang="fa-IR" sz="2400" dirty="0" smtClean="0">
                <a:solidFill>
                  <a:srgbClr val="FF0000"/>
                </a:solidFill>
                <a:cs typeface="B Zar" panose="00000400000000000000" pitchFamily="2" charset="-78"/>
              </a:rPr>
              <a:t>در واقع سه عنصر وجهه ،ثروت و اقتدار اغلب با هم توامند و هر موقعیت اجتماعی که به وفور دارای یکی از ویژگیها باشد ،دیگر ویژگیها را نیز دارا خواهد بود .</a:t>
            </a:r>
          </a:p>
          <a:p>
            <a:pPr algn="r" rtl="1"/>
            <a:r>
              <a:rPr lang="fa-IR" sz="2400" dirty="0" smtClean="0">
                <a:solidFill>
                  <a:srgbClr val="FF0000"/>
                </a:solidFill>
                <a:cs typeface="B Zar" panose="00000400000000000000" pitchFamily="2" charset="-78"/>
              </a:rPr>
              <a:t>در مورد تدریس باید گفتکه اگر چه تقاضا برای ان زیاد است معمولا تدریس ویژگی اضطراری و فوریتی ندارد.</a:t>
            </a:r>
          </a:p>
          <a:p>
            <a:pPr algn="r" rtl="1"/>
            <a:r>
              <a:rPr lang="fa-IR" sz="2400" dirty="0" smtClean="0">
                <a:solidFill>
                  <a:srgbClr val="FF0000"/>
                </a:solidFill>
                <a:cs typeface="B Zar" panose="00000400000000000000" pitchFamily="2" charset="-78"/>
              </a:rPr>
              <a:t>درسالهای قبل از دهه 1920 ،معمولا در بسیاری از کشور ها معلمان از خانواده های طبقه متوسط بودند و معلمی شغلی بود که حتی مورد علاقه زنان متعلق به طبقه بالا برود.</a:t>
            </a:r>
          </a:p>
          <a:p>
            <a:pPr algn="r" rtl="1"/>
            <a:r>
              <a:rPr lang="fa-IR" sz="2400" dirty="0" smtClean="0">
                <a:solidFill>
                  <a:srgbClr val="FF0000"/>
                </a:solidFill>
                <a:cs typeface="B Zar" panose="00000400000000000000" pitchFamily="2" charset="-78"/>
              </a:rPr>
              <a:t>منظور از انتظارات معلم؛استنتاجاتی است که او بر اساس اطلاعات فعلی خود،در مورد دانش اموزو رفتار یا موفقیت تحصیلی اتی او به عمل اورد(گود،1997)</a:t>
            </a:r>
          </a:p>
          <a:p>
            <a:pPr algn="r" rtl="1"/>
            <a:r>
              <a:rPr lang="fa-IR" sz="2400" dirty="0" smtClean="0">
                <a:solidFill>
                  <a:srgbClr val="FF0000"/>
                </a:solidFill>
                <a:cs typeface="B Zar" panose="00000400000000000000" pitchFamily="2" charset="-78"/>
              </a:rPr>
              <a:t>اگر برخورد معلم باگذشت زمان ثابت باضد و اگر داشن اموزان فعالانه درصدد مقابله با این برخورد و تعییر ان برنیایند،این برخورد به مرور بر خود انگاره،انگیزه پیشرفت ،سطح ارزو ها،رفتار کلاسی و اربتاط دانش اموز با معلم ،تاثیر خواهد نهاد .</a:t>
            </a:r>
          </a:p>
          <a:p>
            <a:pPr algn="r" rtl="1"/>
            <a:r>
              <a:rPr lang="fa-IR" sz="2400" dirty="0" smtClean="0">
                <a:solidFill>
                  <a:srgbClr val="FF0000"/>
                </a:solidFill>
                <a:cs typeface="B Zar" panose="00000400000000000000" pitchFamily="2" charset="-78"/>
              </a:rPr>
              <a:t>تاثیر پیشگویی خود تحقق بخش فقط زمانی می تواند حادث شود که تمام عناصر موجود در الگوی فوق الذکر،وجود داشته باشند.</a:t>
            </a:r>
          </a:p>
        </p:txBody>
      </p:sp>
    </p:spTree>
    <p:extLst>
      <p:ext uri="{BB962C8B-B14F-4D97-AF65-F5344CB8AC3E}">
        <p14:creationId xmlns:p14="http://schemas.microsoft.com/office/powerpoint/2010/main" val="63760372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326253" cy="6858000"/>
          </a:xfrm>
        </p:spPr>
        <p:txBody>
          <a:bodyPr>
            <a:normAutofit lnSpcReduction="10000"/>
          </a:bodyPr>
          <a:lstStyle/>
          <a:p>
            <a:pPr algn="r" rtl="1"/>
            <a:r>
              <a:rPr lang="fa-IR" sz="2400" dirty="0" smtClean="0">
                <a:cs typeface="B Zar" panose="00000400000000000000" pitchFamily="2" charset="-78"/>
              </a:rPr>
              <a:t>رفتار تفاضلی معلم با دانش اموز موفق و ناموفق فرضی است:</a:t>
            </a:r>
          </a:p>
          <a:p>
            <a:pPr marL="457200" indent="-457200" algn="r" rtl="1">
              <a:buFont typeface="+mj-lt"/>
              <a:buAutoNum type="arabicPeriod"/>
            </a:pPr>
            <a:r>
              <a:rPr lang="fa-IR" sz="2400" dirty="0" smtClean="0">
                <a:solidFill>
                  <a:srgbClr val="FF0000"/>
                </a:solidFill>
                <a:cs typeface="B Zar" panose="00000400000000000000" pitchFamily="2" charset="-78"/>
              </a:rPr>
              <a:t>معلم از دانش اموزان ناموفق فرضی،تقاضای های زیادی ندارد(به عنوان مثال :جواب نادرست انها را می پذیرد)</a:t>
            </a:r>
          </a:p>
          <a:p>
            <a:pPr marL="457200" indent="-457200" algn="r" rtl="1">
              <a:buFont typeface="+mj-lt"/>
              <a:buAutoNum type="arabicPeriod"/>
            </a:pPr>
            <a:r>
              <a:rPr lang="fa-IR" sz="2400" dirty="0" smtClean="0">
                <a:solidFill>
                  <a:srgbClr val="FF0000"/>
                </a:solidFill>
                <a:cs typeface="B Zar" panose="00000400000000000000" pitchFamily="2" charset="-78"/>
              </a:rPr>
              <a:t>تفاوت در نمره دهی به تکالیف و امتحانات </a:t>
            </a:r>
          </a:p>
          <a:p>
            <a:pPr marL="457200" indent="-457200" algn="r" rtl="1">
              <a:buFont typeface="+mj-lt"/>
              <a:buAutoNum type="arabicPeriod"/>
            </a:pPr>
            <a:r>
              <a:rPr lang="fa-IR" sz="2400" dirty="0" smtClean="0">
                <a:solidFill>
                  <a:srgbClr val="FF0000"/>
                </a:solidFill>
                <a:cs typeface="B Zar" panose="00000400000000000000" pitchFamily="2" charset="-78"/>
              </a:rPr>
              <a:t>معلم به سوالات داش اموزان ناموفق فرضی،خلاصه تر جواب داده و اطلاعات کمتری به انها ارائه می دهد.</a:t>
            </a:r>
          </a:p>
          <a:p>
            <a:pPr marL="457200" indent="-457200" algn="r" rtl="1">
              <a:buFont typeface="+mj-lt"/>
              <a:buAutoNum type="arabicPeriod"/>
            </a:pPr>
            <a:r>
              <a:rPr lang="fa-IR" sz="2400" dirty="0" smtClean="0">
                <a:solidFill>
                  <a:srgbClr val="FF0000"/>
                </a:solidFill>
                <a:cs typeface="B Zar" panose="00000400000000000000" pitchFamily="2" charset="-78"/>
              </a:rPr>
              <a:t>معلم،دانش اموزان ناموفق فرضی را جهت کسب موفقیت و پیروزی،کمتر تحسین می کنند.</a:t>
            </a:r>
          </a:p>
          <a:p>
            <a:pPr algn="r" rtl="1"/>
            <a:r>
              <a:rPr lang="fa-IR" sz="2400" dirty="0" smtClean="0">
                <a:solidFill>
                  <a:srgbClr val="FF0000"/>
                </a:solidFill>
                <a:cs typeface="B Zar" panose="00000400000000000000" pitchFamily="2" charset="-78"/>
              </a:rPr>
              <a:t>گود و همکاران او در تحقیقی به این نتیجه رسیدند که دانش اموزان کمتر موفق در دوران کودکستان به اندازه دیگر همکلاسهای خود پرسش می کنند.</a:t>
            </a:r>
          </a:p>
          <a:p>
            <a:pPr algn="r" rtl="1"/>
            <a:r>
              <a:rPr lang="fa-IR" sz="2400" dirty="0" smtClean="0">
                <a:solidFill>
                  <a:srgbClr val="FF0000"/>
                </a:solidFill>
                <a:cs typeface="B Zar" panose="00000400000000000000" pitchFamily="2" charset="-78"/>
              </a:rPr>
              <a:t>طرفداران نظریه بر چسب در وهله اول به این نکته توجه دارند که چرا مردم برچسب می خورند و  چه کسانی این برچسب رل بر دیگران می زنند.</a:t>
            </a:r>
          </a:p>
          <a:p>
            <a:pPr algn="r" rtl="1"/>
            <a:r>
              <a:rPr lang="fa-IR" sz="2400" dirty="0" smtClean="0">
                <a:solidFill>
                  <a:srgbClr val="FF0000"/>
                </a:solidFill>
                <a:cs typeface="B Zar" panose="00000400000000000000" pitchFamily="2" charset="-78"/>
              </a:rPr>
              <a:t>نظریه برحسب معتقد است که هیچ توافق نظر واضحی در مورد اینکه چه چیزی یک عمل هنجار شکن است یا اینکه اصلا چه چیز هنجار است،وجود ندارد.</a:t>
            </a:r>
          </a:p>
          <a:p>
            <a:pPr algn="r" rtl="1"/>
            <a:r>
              <a:rPr lang="fa-IR" sz="2400" dirty="0" smtClean="0">
                <a:solidFill>
                  <a:srgbClr val="FF0000"/>
                </a:solidFill>
                <a:cs typeface="B Zar" panose="00000400000000000000" pitchFamily="2" charset="-78"/>
              </a:rPr>
              <a:t>نظریه بر حسب به طور  قابل ملاحضه ای اگاهی انسانها از فرایند "مجرم شدن"را افزایش داده است زیرا توجه ها را ازفرد منحرف به قضاوتهای مربوط به انحراف و نیرو های تاثیرگذار بر این قضاوت ،تغییر داده است</a:t>
            </a:r>
          </a:p>
          <a:p>
            <a:pPr algn="r" rtl="1"/>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314870662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Vertic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arn(inVertic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arn(inVertical)">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313190" cy="6858000"/>
          </a:xfrm>
        </p:spPr>
        <p:txBody>
          <a:bodyPr>
            <a:normAutofit fontScale="92500" lnSpcReduction="10000"/>
          </a:bodyPr>
          <a:lstStyle/>
          <a:p>
            <a:pPr algn="r" rtl="1"/>
            <a:r>
              <a:rPr lang="fa-IR" sz="2400" dirty="0" smtClean="0">
                <a:cs typeface="B Zar" panose="00000400000000000000" pitchFamily="2" charset="-78"/>
              </a:rPr>
              <a:t>جانسون معتقد است که در ارزیابی و قضاوت معلم سه عامل تعیین کننده کلیدی وجود دارد:عملکرد قبلی دانش اموز،ویژگیهای مبتی بر پایگاه اجتماعی،عملکرد فعلی.</a:t>
            </a:r>
          </a:p>
          <a:p>
            <a:pPr marL="457200" indent="-457200" algn="r" rtl="1">
              <a:buFont typeface="+mj-lt"/>
              <a:buAutoNum type="arabicPeriod"/>
            </a:pPr>
            <a:r>
              <a:rPr lang="fa-IR" sz="2400" dirty="0" smtClean="0">
                <a:solidFill>
                  <a:srgbClr val="FF0000"/>
                </a:solidFill>
                <a:cs typeface="B Zar" panose="00000400000000000000" pitchFamily="2" charset="-78"/>
              </a:rPr>
              <a:t>معلم از دانش اموزان خاصی ،رفتار و موفقیت بخصوصی را انتظار دارد.</a:t>
            </a:r>
          </a:p>
          <a:p>
            <a:pPr marL="457200" indent="-457200" algn="r" rtl="1">
              <a:buFont typeface="+mj-lt"/>
              <a:buAutoNum type="arabicPeriod"/>
            </a:pPr>
            <a:r>
              <a:rPr lang="fa-IR" sz="2400" dirty="0" smtClean="0">
                <a:solidFill>
                  <a:srgbClr val="FF0000"/>
                </a:solidFill>
                <a:cs typeface="B Zar" panose="00000400000000000000" pitchFamily="2" charset="-78"/>
              </a:rPr>
              <a:t>به خاطر این انتظارات گوناگون ،معلم با دانش اموزان مختلف به گونه ای متفاوت رفتار می کند.</a:t>
            </a:r>
          </a:p>
          <a:p>
            <a:pPr marL="457200" indent="-457200" algn="r" rtl="1">
              <a:buFont typeface="+mj-lt"/>
              <a:buAutoNum type="arabicPeriod"/>
            </a:pPr>
            <a:r>
              <a:rPr lang="fa-IR" sz="2400" dirty="0" smtClean="0">
                <a:solidFill>
                  <a:srgbClr val="FF0000"/>
                </a:solidFill>
                <a:cs typeface="B Zar" panose="00000400000000000000" pitchFamily="2" charset="-78"/>
              </a:rPr>
              <a:t>این نوع رفتار معلم،به هر دانش اموز میگوید که معلم چه نوع رفتار و موفقیتی را از او انتظار دارد و این کار برخورد انگاره و انگیزه موفقیت و سطح ارزو های دانش اموز تاثیر می گذارد.</a:t>
            </a:r>
          </a:p>
          <a:p>
            <a:pPr marL="0" indent="0" algn="r" rtl="1">
              <a:buNone/>
            </a:pPr>
            <a:r>
              <a:rPr lang="fa-IR" sz="2400" dirty="0" smtClean="0">
                <a:solidFill>
                  <a:srgbClr val="FF0000"/>
                </a:solidFill>
                <a:cs typeface="B Zar" panose="00000400000000000000" pitchFamily="2" charset="-78"/>
              </a:rPr>
              <a:t>با گذشت زمان ،رفتار و موفقیت دانش اموز با انچه از او انتظار می رود،تطابق بیشتری خواهد یافت.البته همیشه اینطور نیست.گاهی اوقات ممکن است معلم انتظارات روشنی از دانش اموزان مختلف نداشته باشد یا اینکه انتظارات او تغییر یابد. </a:t>
            </a:r>
          </a:p>
          <a:p>
            <a:pPr marL="0" indent="0" algn="r" rtl="1">
              <a:buNone/>
            </a:pPr>
            <a:r>
              <a:rPr lang="fa-IR" sz="2400" dirty="0" smtClean="0">
                <a:solidFill>
                  <a:srgbClr val="FF0000"/>
                </a:solidFill>
                <a:cs typeface="B Zar" panose="00000400000000000000" pitchFamily="2" charset="-78"/>
              </a:rPr>
              <a:t>هم روانشناسان و هم جامعه شناسان فرض بر این دارند که استرس مفرط ناشی از ایفای نفش تدریس ،سبب بی رمقی می شود.</a:t>
            </a:r>
          </a:p>
          <a:p>
            <a:pPr marL="0" indent="0" algn="r" rtl="1">
              <a:buNone/>
            </a:pPr>
            <a:r>
              <a:rPr lang="fa-IR" sz="2400" dirty="0" smtClean="0">
                <a:solidFill>
                  <a:srgbClr val="FF0000"/>
                </a:solidFill>
                <a:cs typeface="B Zar" panose="00000400000000000000" pitchFamily="2" charset="-78"/>
              </a:rPr>
              <a:t>محققان در فرایند بی رمقی پنج مرحله را شناسایی نموده اند :</a:t>
            </a:r>
          </a:p>
          <a:p>
            <a:pPr marL="457200" indent="-457200" algn="r" rtl="1">
              <a:buFont typeface="+mj-lt"/>
              <a:buAutoNum type="arabicPeriod"/>
            </a:pPr>
            <a:r>
              <a:rPr lang="fa-IR" sz="2400" dirty="0" smtClean="0">
                <a:solidFill>
                  <a:srgbClr val="FF0000"/>
                </a:solidFill>
                <a:cs typeface="B Zar" panose="00000400000000000000" pitchFamily="2" charset="-78"/>
              </a:rPr>
              <a:t>فیزیکی </a:t>
            </a:r>
          </a:p>
          <a:p>
            <a:pPr marL="457200" indent="-457200" algn="r" rtl="1">
              <a:buFont typeface="+mj-lt"/>
              <a:buAutoNum type="arabicPeriod"/>
            </a:pPr>
            <a:r>
              <a:rPr lang="fa-IR" sz="2400" dirty="0" smtClean="0">
                <a:solidFill>
                  <a:srgbClr val="FF0000"/>
                </a:solidFill>
                <a:cs typeface="B Zar" panose="00000400000000000000" pitchFamily="2" charset="-78"/>
              </a:rPr>
              <a:t>فکری</a:t>
            </a:r>
          </a:p>
          <a:p>
            <a:pPr marL="457200" indent="-457200" algn="r" rtl="1">
              <a:buFont typeface="+mj-lt"/>
              <a:buAutoNum type="arabicPeriod"/>
            </a:pPr>
            <a:r>
              <a:rPr lang="fa-IR" sz="2400" dirty="0" smtClean="0">
                <a:solidFill>
                  <a:srgbClr val="FF0000"/>
                </a:solidFill>
                <a:cs typeface="B Zar" panose="00000400000000000000" pitchFamily="2" charset="-78"/>
              </a:rPr>
              <a:t> اجتماعی</a:t>
            </a:r>
          </a:p>
          <a:p>
            <a:pPr marL="457200" indent="-457200" algn="r" rtl="1">
              <a:buFont typeface="+mj-lt"/>
              <a:buAutoNum type="arabicPeriod"/>
            </a:pPr>
            <a:r>
              <a:rPr lang="fa-IR" sz="2400" dirty="0" smtClean="0">
                <a:solidFill>
                  <a:srgbClr val="FF0000"/>
                </a:solidFill>
                <a:cs typeface="B Zar" panose="00000400000000000000" pitchFamily="2" charset="-78"/>
              </a:rPr>
              <a:t>روانی –هیجانی</a:t>
            </a:r>
          </a:p>
          <a:p>
            <a:pPr marL="457200" indent="-457200" algn="r" rtl="1">
              <a:buFont typeface="+mj-lt"/>
              <a:buAutoNum type="arabicPeriod"/>
            </a:pPr>
            <a:r>
              <a:rPr lang="fa-IR" sz="2400" dirty="0" smtClean="0">
                <a:solidFill>
                  <a:srgbClr val="FF0000"/>
                </a:solidFill>
                <a:cs typeface="B Zar" panose="00000400000000000000" pitchFamily="2" charset="-78"/>
              </a:rPr>
              <a:t>روحی </a:t>
            </a:r>
          </a:p>
          <a:p>
            <a:pPr marL="0" indent="0" algn="r" rtl="1">
              <a:buNone/>
            </a:pPr>
            <a:endParaRPr lang="fa-IR" sz="2400" dirty="0" smtClean="0">
              <a:solidFill>
                <a:srgbClr val="FF0000"/>
              </a:solidFill>
              <a:cs typeface="B Zar" panose="00000400000000000000" pitchFamily="2" charset="-78"/>
            </a:endParaRPr>
          </a:p>
          <a:p>
            <a:pPr marL="0" indent="0" algn="r" rtl="1">
              <a:buNone/>
            </a:pPr>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416275989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wipe(down)">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wipe(down)">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wipe(down)">
                                      <p:cBhvr>
                                        <p:cTn id="6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601200" cy="6858000"/>
          </a:xfrm>
        </p:spPr>
        <p:txBody>
          <a:bodyPr>
            <a:normAutofit/>
          </a:bodyPr>
          <a:lstStyle/>
          <a:p>
            <a:pPr algn="r" rtl="1"/>
            <a:r>
              <a:rPr lang="fa-IR" sz="2400" dirty="0" smtClean="0">
                <a:cs typeface="B Zar" panose="00000400000000000000" pitchFamily="2" charset="-78"/>
              </a:rPr>
              <a:t>دیدگاه روانشناسی اساسا یک دیدگاه کلینیکی (بالینی )است و لذا در مواجهه یا بی رمقی،راه حلههای بالینی را ارائه می دهد.</a:t>
            </a:r>
          </a:p>
          <a:p>
            <a:pPr algn="r" rtl="1"/>
            <a:r>
              <a:rPr lang="fa-IR" sz="2400" dirty="0" smtClean="0">
                <a:solidFill>
                  <a:srgbClr val="FF0000"/>
                </a:solidFill>
                <a:cs typeface="B Zar" panose="00000400000000000000" pitchFamily="2" charset="-78"/>
              </a:rPr>
              <a:t>بی رمقی معلم نوعی از خود بیگانگی است که محصول شکاف ادراک شده بین انتظارات معلم(انتظاراتی که در طول دوران تربیت معلمی پدید امده) و تجربه وی در کلاس درس است (لکمپت و دورکین ،1991)</a:t>
            </a:r>
          </a:p>
          <a:p>
            <a:pPr algn="r" rtl="1"/>
            <a:r>
              <a:rPr lang="fa-IR" sz="2400" dirty="0" smtClean="0">
                <a:solidFill>
                  <a:srgbClr val="FF0000"/>
                </a:solidFill>
                <a:cs typeface="B Zar" panose="00000400000000000000" pitchFamily="2" charset="-78"/>
              </a:rPr>
              <a:t>عوامل فردی .بسیاری از روانشاسان را بدنبال تعیین نوع شخصیتهایی هستند که احتمال بیششتری برای رمقی دارند زیرا این افراد نمی توانند به اسانی دیگر اشخاص،یا استرسها کنار ایند.</a:t>
            </a:r>
          </a:p>
          <a:p>
            <a:pPr algn="r" rtl="1"/>
            <a:r>
              <a:rPr lang="fa-IR" sz="2400" dirty="0" smtClean="0">
                <a:solidFill>
                  <a:srgbClr val="FF0000"/>
                </a:solidFill>
                <a:cs typeface="B Zar" panose="00000400000000000000" pitchFamily="2" charset="-78"/>
              </a:rPr>
              <a:t>شواب به شناسایی ان دسته از نگرشها و رفتار های دانش اموزان که سبب تشدید بی رمقی در معلمان می گردد ،پرداخته است </a:t>
            </a:r>
          </a:p>
          <a:p>
            <a:pPr algn="r" rtl="1"/>
            <a:r>
              <a:rPr lang="fa-IR" sz="2400" dirty="0" smtClean="0">
                <a:solidFill>
                  <a:srgbClr val="FF0000"/>
                </a:solidFill>
                <a:cs typeface="B Zar" panose="00000400000000000000" pitchFamily="2" charset="-78"/>
              </a:rPr>
              <a:t>اگر بی رمقی بااندازه مدرسه و کلاس و وسعت سازمان مدرسه ارتباط داشته باشد .پس کاملا منطقی است انتظار داشته باشیم تا سطح بی رمقی در مدارس راهنمایی و متوسطه(که معمولا مدارس بزرگی هستند)بمراتب بیشتر از بی رمقی در مدارس ابتدایی(که معمولا مدارس کوچکی هستند)باشد .</a:t>
            </a:r>
          </a:p>
          <a:p>
            <a:pPr algn="r" rtl="1"/>
            <a:r>
              <a:rPr lang="fa-IR" sz="2400" dirty="0" smtClean="0">
                <a:solidFill>
                  <a:srgbClr val="FF0000"/>
                </a:solidFill>
                <a:cs typeface="B Zar" panose="00000400000000000000" pitchFamily="2" charset="-78"/>
              </a:rPr>
              <a:t>حمایت اجتماعی و بی رمقی.تحقیقات بی شماری که در جامعه شناسی پزشکی انجتم شده به این نتیجه رسیده اند که یکی از محافظتهای کار امد در مقابل وقابع استرس افرین،ایجاد شبکه ای از حمایت اجتماعی است(کاپلن،1983)</a:t>
            </a:r>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2368102515"/>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535886" cy="6858000"/>
          </a:xfrm>
        </p:spPr>
        <p:txBody>
          <a:bodyPr>
            <a:normAutofit/>
          </a:bodyPr>
          <a:lstStyle/>
          <a:p>
            <a:pPr algn="r" rtl="1"/>
            <a:r>
              <a:rPr lang="fa-IR" sz="2400" dirty="0" smtClean="0">
                <a:cs typeface="B Zar" panose="00000400000000000000" pitchFamily="2" charset="-78"/>
              </a:rPr>
              <a:t>از مجموع مباحث فوق می توان نتیجه گرفت که تقریبا تمامی دانسته های روانشناسی اجتماعی می تواننددر فعالیتهای اموزشی مفید و موثر باشند.</a:t>
            </a:r>
          </a:p>
          <a:p>
            <a:pPr algn="r" rtl="1"/>
            <a:r>
              <a:rPr lang="fa-IR" sz="2400" dirty="0" smtClean="0">
                <a:solidFill>
                  <a:srgbClr val="FF0000"/>
                </a:solidFill>
                <a:cs typeface="B Zar" panose="00000400000000000000" pitchFamily="2" charset="-78"/>
              </a:rPr>
              <a:t>روانشناسی اجتماعی می تواند کمک زیادی به معلمان ارائه دهد.لذا در فرایند اموزشی معلمان چه دوران قبل از خدمت و چه در ضمن خدمت بایداز یافته های روانشناسی اجتماعی بهره جست.</a:t>
            </a:r>
          </a:p>
          <a:p>
            <a:pPr algn="r" rtl="1"/>
            <a:r>
              <a:rPr lang="fa-IR" sz="2400" dirty="0" smtClean="0">
                <a:cs typeface="B Zar" panose="00000400000000000000" pitchFamily="2" charset="-78"/>
              </a:rPr>
              <a:t>فصل نهم :اموزش و پرورش و جامعه پذیری سیاسی</a:t>
            </a:r>
          </a:p>
          <a:p>
            <a:pPr algn="r" rtl="1"/>
            <a:r>
              <a:rPr lang="fa-IR" sz="2400" dirty="0" smtClean="0">
                <a:solidFill>
                  <a:srgbClr val="FF0000"/>
                </a:solidFill>
                <a:cs typeface="B Zar" panose="00000400000000000000" pitchFamily="2" charset="-78"/>
              </a:rPr>
              <a:t>پیوند بین اموزش و پرورش و نظام سیاسی امری نیست که جدیدا مورد توجه قرار گرفته باشد،به عنوان مثال،افلاطون و ارسطو در مورد تاثیر متقابل این دو  نهاد اجتماعی مباحث مفصلی مطرح نموده اند.</a:t>
            </a:r>
          </a:p>
          <a:p>
            <a:pPr algn="r" rtl="1"/>
            <a:r>
              <a:rPr lang="fa-IR" sz="2400" dirty="0" smtClean="0">
                <a:solidFill>
                  <a:srgbClr val="FF0000"/>
                </a:solidFill>
                <a:cs typeface="B Zar" panose="00000400000000000000" pitchFamily="2" charset="-78"/>
              </a:rPr>
              <a:t>مفاهیم کلمن در تعریف کلمن،مفاهیم انسجام و مشارکت هستند.انسجام مربوط می شود به توانایی جامعه برای ایجاد وحدت و یگانگی در بین مردم که مفهوم هویت ملی را سبب می شود.</a:t>
            </a:r>
          </a:p>
          <a:p>
            <a:pPr algn="r" rtl="1"/>
            <a:r>
              <a:rPr lang="fa-IR" sz="2400" dirty="0" smtClean="0">
                <a:solidFill>
                  <a:srgbClr val="FF0000"/>
                </a:solidFill>
                <a:cs typeface="B Zar" panose="00000400000000000000" pitchFamily="2" charset="-78"/>
              </a:rPr>
              <a:t>جامعه پذیری سیاسی فرایندی است که براساس ان جامعه گرایشها ،نگرشها،دانشها و معیار های سیاسی خود را از نسلی به نسل دیگر منتقل نمود .</a:t>
            </a:r>
          </a:p>
          <a:p>
            <a:pPr algn="r" rtl="1"/>
            <a:r>
              <a:rPr lang="fa-IR" sz="2400" dirty="0" smtClean="0">
                <a:solidFill>
                  <a:srgbClr val="FF0000"/>
                </a:solidFill>
                <a:cs typeface="B Zar" panose="00000400000000000000" pitchFamily="2" charset="-78"/>
              </a:rPr>
              <a:t>از این نقطه نظر،جامعه پذیری سیاسی فرایندی است که از طریق ان نظام سیاسی در مقابل تجزیه یا تغییرات اساسی و بنیادین به محافظت از خود می پردازد.</a:t>
            </a:r>
          </a:p>
          <a:p>
            <a:pPr algn="r" rtl="1"/>
            <a:r>
              <a:rPr lang="fa-IR" sz="2400" dirty="0" smtClean="0">
                <a:solidFill>
                  <a:srgbClr val="FF0000"/>
                </a:solidFill>
                <a:cs typeface="B Zar" panose="00000400000000000000" pitchFamily="2" charset="-78"/>
              </a:rPr>
              <a:t>مفهوم سازیهای بیشماری در مورد جامعه پذیری سیاسی صورت گرفته است ولی نظریات افرادی مانند استون و هس،الموند وپای در این زمینه حائز اهمیت فراوانی است .</a:t>
            </a:r>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43578999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548949" cy="6858000"/>
          </a:xfrm>
        </p:spPr>
        <p:txBody>
          <a:bodyPr>
            <a:normAutofit lnSpcReduction="10000"/>
          </a:bodyPr>
          <a:lstStyle/>
          <a:p>
            <a:pPr algn="r" rtl="1"/>
            <a:r>
              <a:rPr lang="fa-IR" sz="2400" dirty="0" smtClean="0">
                <a:solidFill>
                  <a:srgbClr val="FF0000"/>
                </a:solidFill>
                <a:cs typeface="B Zar" panose="00000400000000000000" pitchFamily="2" charset="-78"/>
              </a:rPr>
              <a:t>برخی از دستاور های فرایند جامعه پذیری سیاسی عبارتند از :اکتساب جهت گیریهای سیاسی (استون و دنیس،1969) ،یادگیری ارزشها ،نگرشهاو رفتار ها(هس و تورنی،1967)</a:t>
            </a:r>
          </a:p>
          <a:p>
            <a:pPr algn="r" rtl="1"/>
            <a:r>
              <a:rPr lang="fa-IR" sz="2400" dirty="0" smtClean="0">
                <a:cs typeface="B Zar" panose="00000400000000000000" pitchFamily="2" charset="-78"/>
              </a:rPr>
              <a:t>فرایند جامعه پذیری پایه :در این مرحله کودک با فرهنگ جامعه اشنا می شود و می اموزد که چگونه می تواند عضو این جامعه شود.</a:t>
            </a:r>
          </a:p>
          <a:p>
            <a:pPr algn="r" rtl="1"/>
            <a:r>
              <a:rPr lang="fa-IR" sz="2400" dirty="0" smtClean="0">
                <a:solidFill>
                  <a:srgbClr val="FF0000"/>
                </a:solidFill>
                <a:cs typeface="B Zar" panose="00000400000000000000" pitchFamily="2" charset="-78"/>
              </a:rPr>
              <a:t>به اعتقادگرین اشتاین ، بسیاری از انچه که در مورد جامعه پذیری سیاسی مورد مطالعه قرار گرفته است را می توان در قالب فرمول لاسول درباره فرایند ارتباطات خلاصه نمود:</a:t>
            </a:r>
          </a:p>
          <a:p>
            <a:pPr algn="r" rtl="1"/>
            <a:r>
              <a:rPr lang="fa-IR" sz="2400" dirty="0" smtClean="0">
                <a:solidFill>
                  <a:srgbClr val="FF0000"/>
                </a:solidFill>
                <a:cs typeface="B Zar" panose="00000400000000000000" pitchFamily="2" charset="-78"/>
              </a:rPr>
              <a:t>الف) چه کسی می اموزد؟</a:t>
            </a:r>
          </a:p>
          <a:p>
            <a:pPr algn="r" rtl="1"/>
            <a:r>
              <a:rPr lang="fa-IR" sz="2400" dirty="0" smtClean="0">
                <a:solidFill>
                  <a:srgbClr val="FF0000"/>
                </a:solidFill>
                <a:cs typeface="B Zar" panose="00000400000000000000" pitchFamily="2" charset="-78"/>
              </a:rPr>
              <a:t>ب) از چه کسی می اموزد؟</a:t>
            </a:r>
          </a:p>
          <a:p>
            <a:pPr algn="r" rtl="1"/>
            <a:r>
              <a:rPr lang="fa-IR" sz="2400" dirty="0" smtClean="0">
                <a:solidFill>
                  <a:srgbClr val="FF0000"/>
                </a:solidFill>
                <a:cs typeface="B Zar" panose="00000400000000000000" pitchFamily="2" charset="-78"/>
              </a:rPr>
              <a:t>د) چه می اموزد؟</a:t>
            </a:r>
          </a:p>
          <a:p>
            <a:pPr algn="r" rtl="1"/>
            <a:r>
              <a:rPr lang="fa-IR" sz="2400" dirty="0" smtClean="0">
                <a:solidFill>
                  <a:srgbClr val="FF0000"/>
                </a:solidFill>
                <a:cs typeface="B Zar" panose="00000400000000000000" pitchFamily="2" charset="-78"/>
              </a:rPr>
              <a:t>ه) با چه تأثیراتی؟</a:t>
            </a:r>
          </a:p>
          <a:p>
            <a:pPr algn="r" rtl="1"/>
            <a:r>
              <a:rPr lang="fa-IR" sz="2400" dirty="0" smtClean="0">
                <a:cs typeface="B Zar" panose="00000400000000000000" pitchFamily="2" charset="-78"/>
              </a:rPr>
              <a:t>همانطور که استون و هس خاطرنشان ساخته اند انچه که در دوران اولیه زندگانی اموخته می شود به سختی در مراحل بعدی جای خود را به امر دیگری می دهد و لذا جهت گیریهای سیاسی که مهمترین عامل در تعیین رفتار سیاسی افرادند، در دوران کودکی شکل می گیرند.</a:t>
            </a:r>
          </a:p>
          <a:p>
            <a:pPr algn="r" rtl="1"/>
            <a:r>
              <a:rPr lang="fa-IR" sz="2400" dirty="0" smtClean="0">
                <a:solidFill>
                  <a:srgbClr val="FF0000"/>
                </a:solidFill>
                <a:cs typeface="B Zar" panose="00000400000000000000" pitchFamily="2" charset="-78"/>
              </a:rPr>
              <a:t>استون و دنیس به تحقیق در مورد مسأله حمایت کودکان از ابعاد مختلف نظام سیاسی پرداختند نظیر:حمایت از اهداف و هنجار های نظام سیاسی، حمایت از ساختار اقتدار و حمایت از متصدیان نقشهای اقتدار.</a:t>
            </a:r>
          </a:p>
        </p:txBody>
      </p:sp>
    </p:spTree>
    <p:extLst>
      <p:ext uri="{BB962C8B-B14F-4D97-AF65-F5344CB8AC3E}">
        <p14:creationId xmlns:p14="http://schemas.microsoft.com/office/powerpoint/2010/main" val="322914234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9379131" cy="6857999"/>
          </a:xfrm>
        </p:spPr>
        <p:txBody>
          <a:bodyPr>
            <a:normAutofit/>
          </a:bodyPr>
          <a:lstStyle/>
          <a:p>
            <a:pPr algn="r" rtl="1"/>
            <a:r>
              <a:rPr lang="fa-IR" sz="2400" dirty="0">
                <a:cs typeface="B Zar" panose="00000400000000000000" pitchFamily="2" charset="-78"/>
              </a:rPr>
              <a:t>بدین ترتیب جهت گیریهای سیاسی کودکان در مقایسه با بزرگسالان به مراتب مثبت تر و مطلوب تر است.به عنوان مثال، نگاه انها به رهبران سیاسی در مقایسه با افراد بزرگسال بسیار خوش بینانه و مثبت است.</a:t>
            </a:r>
          </a:p>
          <a:p>
            <a:pPr algn="r" rtl="1"/>
            <a:r>
              <a:rPr lang="fa-IR" sz="2400" dirty="0">
                <a:solidFill>
                  <a:srgbClr val="FF0000"/>
                </a:solidFill>
                <a:cs typeface="B Zar" panose="00000400000000000000" pitchFamily="2" charset="-78"/>
              </a:rPr>
              <a:t>هس و تورنی (1967) به دنبال ان بودند تا اطلاعاتی در مورد نحوه ی ورود کودکان به دنیای سیاسی به دست اوردند تا بتوانند ماهیت جامعه پذیری کودکان در نقشهای شهروندی را توصیف کنند</a:t>
            </a:r>
            <a:r>
              <a:rPr lang="fa-IR" sz="2400" dirty="0" smtClean="0">
                <a:solidFill>
                  <a:srgbClr val="FF0000"/>
                </a:solidFill>
                <a:cs typeface="B Zar" panose="00000400000000000000" pitchFamily="2" charset="-78"/>
              </a:rPr>
              <a:t>.</a:t>
            </a:r>
          </a:p>
          <a:p>
            <a:pPr algn="r" rtl="1"/>
            <a:endParaRPr lang="en-US" sz="2400" dirty="0">
              <a:solidFill>
                <a:srgbClr val="FF0000"/>
              </a:solidFill>
              <a:cs typeface="B Zar" panose="00000400000000000000" pitchFamily="2" charset="-78"/>
            </a:endParaRPr>
          </a:p>
          <a:p>
            <a:pPr algn="r" rtl="1"/>
            <a:r>
              <a:rPr lang="fa-IR" sz="2400" dirty="0" smtClean="0">
                <a:solidFill>
                  <a:srgbClr val="FF0000"/>
                </a:solidFill>
                <a:cs typeface="B Zar" panose="00000400000000000000" pitchFamily="2" charset="-78"/>
              </a:rPr>
              <a:t>الگوی همانندی: این الگو که بیشتر برای اکتساب وفاداری حزبی ـ سیاسی به کار می رود، مبتنی بر این فرض است که کودک در انتخابهای خود از رفتار های والدین خود تقلید می کند و این تقلید تأثیر زیادی بر جهت گیریهای و ترجیحات دوران بلوغ فرد نیز خواهد داشت.</a:t>
            </a:r>
          </a:p>
          <a:p>
            <a:pPr algn="r" rtl="1"/>
            <a:endParaRPr lang="fa-IR" sz="2400" dirty="0" smtClean="0">
              <a:solidFill>
                <a:srgbClr val="FF0000"/>
              </a:solidFill>
              <a:cs typeface="B Zar" panose="00000400000000000000" pitchFamily="2" charset="-78"/>
            </a:endParaRPr>
          </a:p>
          <a:p>
            <a:pPr algn="r" rtl="1"/>
            <a:r>
              <a:rPr lang="fa-IR" sz="2400" dirty="0" smtClean="0">
                <a:solidFill>
                  <a:srgbClr val="FF0000"/>
                </a:solidFill>
                <a:cs typeface="B Zar" panose="00000400000000000000" pitchFamily="2" charset="-78"/>
              </a:rPr>
              <a:t>الگوی شناختی ـ رشدی: بر اساس این الگو ، بموازات انکه تمایل کودک برای نگرش شخصی و خودمدارانه نسبت به امور کاهش می یابد ، توانایی اش برای توجه به ابعاد انتزاعی و پیچیده جهان اجتماعی افزایش می یابد ، که البته این فرایند با افزایش سن صورت می گیرد.</a:t>
            </a:r>
          </a:p>
          <a:p>
            <a:pPr algn="r" rtl="1"/>
            <a:r>
              <a:rPr lang="fa-IR" sz="2400" dirty="0" smtClean="0">
                <a:cs typeface="B Zar" panose="00000400000000000000" pitchFamily="2" charset="-78"/>
              </a:rPr>
              <a:t>کودکان باید به اکتساب برخی از دانشهای سیاسی بپردازند و اطلاعات جزئی را با یکدیگر  تلفیق نموده و بین انها ارتباط منطقی برقرار نمایند.</a:t>
            </a:r>
          </a:p>
          <a:p>
            <a:pPr algn="r" rtl="1"/>
            <a:endParaRPr lang="fa-IR" sz="2400" dirty="0">
              <a:solidFill>
                <a:srgbClr val="FF0000"/>
              </a:solidFill>
              <a:cs typeface="B Zar" panose="00000400000000000000" pitchFamily="2" charset="-78"/>
            </a:endParaRPr>
          </a:p>
          <a:p>
            <a:pPr algn="r" rtl="1"/>
            <a:endParaRPr lang="fa-IR" sz="2400" dirty="0" smtClean="0">
              <a:solidFill>
                <a:srgbClr val="FF0000"/>
              </a:solidFill>
              <a:cs typeface="B Zar" panose="00000400000000000000" pitchFamily="2" charset="-78"/>
            </a:endParaRPr>
          </a:p>
          <a:p>
            <a:pPr algn="r" rtl="1"/>
            <a:endParaRPr lang="en-US" sz="2400" dirty="0">
              <a:cs typeface="B Zar" panose="00000400000000000000" pitchFamily="2" charset="-78"/>
            </a:endParaRPr>
          </a:p>
        </p:txBody>
      </p:sp>
    </p:spTree>
    <p:extLst>
      <p:ext uri="{BB962C8B-B14F-4D97-AF65-F5344CB8AC3E}">
        <p14:creationId xmlns:p14="http://schemas.microsoft.com/office/powerpoint/2010/main" val="25167106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arn(inVertical)">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arn(inVertical)">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561384" cy="6858000"/>
          </a:xfrm>
        </p:spPr>
        <p:txBody>
          <a:bodyPr>
            <a:normAutofit/>
          </a:bodyPr>
          <a:lstStyle/>
          <a:p>
            <a:pPr algn="r" rtl="1"/>
            <a:r>
              <a:rPr lang="fa-IR" sz="2400" dirty="0" smtClean="0">
                <a:solidFill>
                  <a:srgbClr val="FF0000"/>
                </a:solidFill>
                <a:cs typeface="B Zar" panose="00000400000000000000" pitchFamily="2" charset="-78"/>
              </a:rPr>
              <a:t>خانواده : خانواده اولین گروه اجتماعی است که فرد بدان ملحق می شود و اولین کارگزار جامعه پذیری در زندگی کودک است . کودک زبان را در خانواده می اموزد ، ارزشها و قواعد اخلاقی را یادگرفته و روابط اجتماعی با دیگران را  می اموزد.</a:t>
            </a:r>
          </a:p>
          <a:p>
            <a:pPr algn="r" rtl="1"/>
            <a:r>
              <a:rPr lang="fa-IR" sz="2400" dirty="0" smtClean="0">
                <a:solidFill>
                  <a:srgbClr val="FF0000"/>
                </a:solidFill>
                <a:cs typeface="B Zar" panose="00000400000000000000" pitchFamily="2" charset="-78"/>
              </a:rPr>
              <a:t>بدین سان والدین نقش منحصر به فردی در انتقال فرهنگ سیاسی ایفا می کنند . لذا در مورد این نکته که والدین تأثیر شگرفی بر شکل گیری جهت گیریهای سیاسی فرزندان دارند ، اتفاق نظر وجود دارد.</a:t>
            </a:r>
          </a:p>
          <a:p>
            <a:pPr algn="r" rtl="1"/>
            <a:r>
              <a:rPr lang="fa-IR" sz="2400" dirty="0" smtClean="0">
                <a:solidFill>
                  <a:srgbClr val="FF0000"/>
                </a:solidFill>
                <a:cs typeface="B Zar" panose="00000400000000000000" pitchFamily="2" charset="-78"/>
              </a:rPr>
              <a:t>مدرسه : مدرسه ایینه ارزشهای حاکم بر جامعه و به تعبیری منعکس کننده ی ساختار ارزشهای ان است . مطالعات بیشماری بر اهمیت اموزش و پرورش در تعیین نگرشها و رفتار های سیاسی تأکید نموده اند .</a:t>
            </a:r>
          </a:p>
          <a:p>
            <a:pPr algn="r" rtl="1"/>
            <a:r>
              <a:rPr lang="fa-IR" sz="2400" dirty="0" smtClean="0">
                <a:solidFill>
                  <a:srgbClr val="FF0000"/>
                </a:solidFill>
                <a:cs typeface="B Zar" panose="00000400000000000000" pitchFamily="2" charset="-78"/>
              </a:rPr>
              <a:t>در واقع ، بموازات افزایش سن فرد و اکتشاف قلمرو های جدیدی در ورای محیط خانوادگی ، فرد با گروهها و نهادهای دیگری مواجه می شود که در فرایند جامعه پذیری او در سیلست موثرند.</a:t>
            </a:r>
          </a:p>
          <a:p>
            <a:pPr algn="r" rtl="1"/>
            <a:r>
              <a:rPr lang="fa-IR" sz="2400" dirty="0" smtClean="0">
                <a:solidFill>
                  <a:srgbClr val="FF0000"/>
                </a:solidFill>
                <a:cs typeface="B Zar" panose="00000400000000000000" pitchFamily="2" charset="-78"/>
              </a:rPr>
              <a:t>هس و تورنی نیز معتقدند که مدرسه مهمترین عامل جامعه پذیری سیاسی است . به تعبیراین دو محقق ، مدرسه برای کودک یک محیط جدید ، روابط شخصی و اجتماعی جدید و اطلاعات فزاینده ای فراهم می سازد.</a:t>
            </a:r>
          </a:p>
          <a:p>
            <a:pPr algn="r" rtl="1"/>
            <a:r>
              <a:rPr lang="fa-IR" sz="2400" dirty="0" smtClean="0">
                <a:solidFill>
                  <a:srgbClr val="FF0000"/>
                </a:solidFill>
                <a:cs typeface="B Zar" panose="00000400000000000000" pitchFamily="2" charset="-78"/>
              </a:rPr>
              <a:t>کتب درسی ، محصولاتی اند که دارای کارکرد های عملی و نمادین بوده و شرایط فرهنگی  و اجتماعی ـ اقتصادی جامعه تعیین کننده ی کارکرد های انهاست . از کتابهای درسی در بسیاری از کشور ها استفاده می شود اما این کتاب ها در کشور های مختلف معانی متفاوتی دارند .</a:t>
            </a:r>
          </a:p>
          <a:p>
            <a:pPr algn="r" rtl="1"/>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24432278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927463"/>
            <a:ext cx="8596668" cy="5113899"/>
          </a:xfrm>
        </p:spPr>
        <p:txBody>
          <a:bodyPr>
            <a:normAutofit/>
          </a:bodyPr>
          <a:lstStyle/>
          <a:p>
            <a:pPr algn="r" rtl="1"/>
            <a:r>
              <a:rPr lang="fa-IR" sz="2400" dirty="0" smtClean="0">
                <a:solidFill>
                  <a:srgbClr val="FF0000"/>
                </a:solidFill>
                <a:cs typeface="B Zar" panose="00000400000000000000" pitchFamily="2" charset="-78"/>
              </a:rPr>
              <a:t>ج)</a:t>
            </a:r>
          </a:p>
          <a:p>
            <a:pPr algn="r" rtl="1"/>
            <a:r>
              <a:rPr lang="fa-IR" sz="2400" dirty="0" smtClean="0">
                <a:solidFill>
                  <a:srgbClr val="FF0000"/>
                </a:solidFill>
                <a:cs typeface="B Zar" panose="00000400000000000000" pitchFamily="2" charset="-78"/>
              </a:rPr>
              <a:t> عاملی سومی که در تبیین توسعه جامعه شناسی آموزش و پرورش مهم به نظر می اید ،ناشی از تغییری بود که در نیمه دوم دهه 1960 ظاهر شد یعنی تغییر از خوش بینی در برنامه ریزی آموزشی به بدبینی در این زمینه ،تا این زمان ایین حاکم بر جامعه شناسی اموزش و پرورش ،کارکرد گرایی ساختاری بوده است ولی شرایط اجتماعی –اقتصادی این دوران نشان دهنده این بود که  نظریه کارکردگرایی دارای قدرت تبیینی و پیش بینی کننده ضعیفی بود و ارتباط چندانی با نیاز جدید نداشت .</a:t>
            </a:r>
          </a:p>
        </p:txBody>
      </p:sp>
    </p:spTree>
    <p:extLst>
      <p:ext uri="{BB962C8B-B14F-4D97-AF65-F5344CB8AC3E}">
        <p14:creationId xmlns:p14="http://schemas.microsoft.com/office/powerpoint/2010/main" val="379738424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627326" cy="6857999"/>
          </a:xfrm>
        </p:spPr>
        <p:txBody>
          <a:bodyPr>
            <a:normAutofit/>
          </a:bodyPr>
          <a:lstStyle/>
          <a:p>
            <a:pPr algn="r" rtl="1"/>
            <a:r>
              <a:rPr lang="fa-IR" sz="2400" dirty="0" smtClean="0">
                <a:cs typeface="B Zar" panose="00000400000000000000" pitchFamily="2" charset="-78"/>
              </a:rPr>
              <a:t>برخی از نقشهای شهروندی که اغلب در کتابهای درسی کودکان و نوجوان ترسیم میشود عبارتند از:اهمیت دادن به انچه در کشور روی می دهد؛مشارکت منظم در انتخابات،کمک به همنوعان ،تحمل نظرات دیگران و...</a:t>
            </a:r>
          </a:p>
          <a:p>
            <a:pPr algn="r" rtl="1"/>
            <a:r>
              <a:rPr lang="fa-IR" sz="2400" dirty="0" smtClean="0">
                <a:solidFill>
                  <a:srgbClr val="FF0000"/>
                </a:solidFill>
                <a:cs typeface="B Zar" panose="00000400000000000000" pitchFamily="2" charset="-78"/>
              </a:rPr>
              <a:t>به اعتقاد برخی ، ازمیان عوامل و جوانب مختلف اموزش و پرورش رسمی ،ساختار نظام اموزشی بیشترین تاثیر را در شکل گیری رفتار سیاسی دارد.</a:t>
            </a:r>
          </a:p>
          <a:p>
            <a:pPr algn="r" rtl="1"/>
            <a:r>
              <a:rPr lang="fa-IR" sz="2400" dirty="0" smtClean="0">
                <a:solidFill>
                  <a:srgbClr val="FF0000"/>
                </a:solidFill>
                <a:cs typeface="B Zar" panose="00000400000000000000" pitchFamily="2" charset="-78"/>
              </a:rPr>
              <a:t>جهت گیریهای سیاسی که در اغلب در طور سالهای مدرسه اموخته می شوند،تاثیر بسیار زیادی بر رفتار سیاسی فرد دارد تا جهت گیریهایی که فرد در مراحل بعدی زندگی خود انها را می اموزند.</a:t>
            </a:r>
          </a:p>
          <a:p>
            <a:pPr algn="r" rtl="1"/>
            <a:r>
              <a:rPr lang="fa-IR" sz="2400" dirty="0" smtClean="0">
                <a:solidFill>
                  <a:srgbClr val="FF0000"/>
                </a:solidFill>
                <a:cs typeface="B Zar" panose="00000400000000000000" pitchFamily="2" charset="-78"/>
              </a:rPr>
              <a:t>برخی از موضوعات ارائه شده در برنامه اموزش مدنی کشور ها درچهارچوب حوزه های فوق عبارت بودند از:</a:t>
            </a:r>
          </a:p>
          <a:p>
            <a:pPr marL="457200" indent="-457200" algn="r" rtl="1">
              <a:buFont typeface="+mj-lt"/>
              <a:buAutoNum type="arabicPeriod"/>
            </a:pPr>
            <a:r>
              <a:rPr lang="fa-IR" sz="2400" dirty="0" smtClean="0">
                <a:solidFill>
                  <a:srgbClr val="FF0000"/>
                </a:solidFill>
                <a:cs typeface="B Zar" panose="00000400000000000000" pitchFamily="2" charset="-78"/>
              </a:rPr>
              <a:t>حوزه شناختی</a:t>
            </a:r>
          </a:p>
          <a:p>
            <a:pPr marL="457200" indent="-457200" algn="r" rtl="1">
              <a:buFont typeface="+mj-lt"/>
              <a:buAutoNum type="arabicPeriod"/>
            </a:pPr>
            <a:r>
              <a:rPr lang="fa-IR" sz="2400" dirty="0" smtClean="0">
                <a:solidFill>
                  <a:srgbClr val="FF0000"/>
                </a:solidFill>
                <a:cs typeface="B Zar" panose="00000400000000000000" pitchFamily="2" charset="-78"/>
              </a:rPr>
              <a:t>حوزه عاطفی</a:t>
            </a:r>
          </a:p>
          <a:p>
            <a:pPr marL="457200" indent="-457200" algn="r" rtl="1">
              <a:buFont typeface="+mj-lt"/>
              <a:buAutoNum type="arabicPeriod"/>
            </a:pPr>
            <a:r>
              <a:rPr lang="fa-IR" sz="2400" dirty="0" smtClean="0">
                <a:solidFill>
                  <a:srgbClr val="FF0000"/>
                </a:solidFill>
                <a:cs typeface="B Zar" panose="00000400000000000000" pitchFamily="2" charset="-78"/>
              </a:rPr>
              <a:t>حوزه رفتاری</a:t>
            </a:r>
          </a:p>
          <a:p>
            <a:pPr marL="0" indent="0" algn="r" rtl="1">
              <a:buNone/>
            </a:pPr>
            <a:r>
              <a:rPr lang="fa-IR" sz="2400" dirty="0" smtClean="0">
                <a:solidFill>
                  <a:srgbClr val="FF0000"/>
                </a:solidFill>
                <a:cs typeface="B Zar" panose="00000400000000000000" pitchFamily="2" charset="-78"/>
              </a:rPr>
              <a:t>روشهای کیفی(نظیر مصاحبه و مشاهده) وروشهای کمی (نظیر پیمایش)نشان داده اند که وجود فضای باز برای بحث ازاد در خصوص مسائل سیاسی در کلاس درس ،عامل مهمی در یادگیری اطلاعات وافعی و اکتساب ارزشهای دموکراتیک است</a:t>
            </a:r>
          </a:p>
          <a:p>
            <a:pPr marL="0" indent="0" algn="r" rtl="1">
              <a:buNone/>
            </a:pPr>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173006504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randombar(horizontal)">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614263" cy="6858000"/>
          </a:xfrm>
        </p:spPr>
        <p:txBody>
          <a:bodyPr>
            <a:normAutofit/>
          </a:bodyPr>
          <a:lstStyle/>
          <a:p>
            <a:pPr algn="r" rtl="1"/>
            <a:r>
              <a:rPr lang="fa-IR" sz="2400" dirty="0" smtClean="0">
                <a:cs typeface="B Zar" panose="00000400000000000000" pitchFamily="2" charset="-78"/>
              </a:rPr>
              <a:t>درسراسر دوران نوجوانی مصرف زیاد اخبار تلویزیونی با افزایش سطح دانش سیاسی ارتباط مستقیم دارد .</a:t>
            </a:r>
          </a:p>
          <a:p>
            <a:pPr algn="r" rtl="1"/>
            <a:r>
              <a:rPr lang="fa-IR" sz="2400" dirty="0" smtClean="0">
                <a:solidFill>
                  <a:srgbClr val="FF0000"/>
                </a:solidFill>
                <a:cs typeface="B Zar" panose="00000400000000000000" pitchFamily="2" charset="-78"/>
              </a:rPr>
              <a:t>مطالعات زیادی تاثیرگروه،همسالان را بر هنجار های اجتماعی ،انتظارات و ارزو ها موفقیت تحصیلی و نظایر ان،روشن ساخته است.شاید بتوان گفت که یکی از مهمترین کارکرد های گروه همسالان،انتقال فرهنگ سیاسی جامعه و تقویت ان است</a:t>
            </a:r>
          </a:p>
          <a:p>
            <a:pPr algn="r" rtl="1"/>
            <a:r>
              <a:rPr lang="fa-IR" sz="2400" dirty="0" smtClean="0">
                <a:solidFill>
                  <a:srgbClr val="FF0000"/>
                </a:solidFill>
                <a:cs typeface="B Zar" panose="00000400000000000000" pitchFamily="2" charset="-78"/>
              </a:rPr>
              <a:t>در این فرهنگها ،سرعت تغییرات جامعه چنان سریع است که بخش اعظم انچه والدین قادرند به فرزندان خود اموزش دهند،برای نسل جوان قدیمی و منسوخ شده است.</a:t>
            </a:r>
          </a:p>
          <a:p>
            <a:pPr algn="r" rtl="1"/>
            <a:r>
              <a:rPr lang="fa-IR" sz="2400" dirty="0" smtClean="0">
                <a:solidFill>
                  <a:srgbClr val="FF0000"/>
                </a:solidFill>
                <a:cs typeface="B Zar" panose="00000400000000000000" pitchFamily="2" charset="-78"/>
              </a:rPr>
              <a:t>در واقع مفهوم شهروند در مسیر تطور تاریخ زندگی بشر متحول شده و در دورانهای مختلف تفکرسیاسی ،از شهروند معانی خاصی استنباط شده است</a:t>
            </a:r>
          </a:p>
          <a:p>
            <a:pPr algn="r" rtl="1"/>
            <a:r>
              <a:rPr lang="fa-IR" sz="2400" dirty="0" smtClean="0">
                <a:solidFill>
                  <a:srgbClr val="FF0000"/>
                </a:solidFill>
                <a:cs typeface="B Zar" panose="00000400000000000000" pitchFamily="2" charset="-78"/>
              </a:rPr>
              <a:t>بدین سان عنصر مدنی شهروندی عبارت است از حقوق ضروری برای ازادی افراد،ونهادی به طور مستقیم یا این حق در ارتباط است.حاکمیت قانون و نظام دادگاهها می باشد .سپس در قرن نوزدهم شاهد گسترش حقوق سیاسی یا مفهوم شهروندی سیاسی بوده است نظیر حق شرکت در انتخابات ،و حق مشارکت در بدنه اقتدار سیاسی ،خواه در قوه مقننه و خواه در قوه مجریه.</a:t>
            </a:r>
          </a:p>
          <a:p>
            <a:pPr algn="r" rtl="1"/>
            <a:r>
              <a:rPr lang="fa-IR" sz="2400" dirty="0" smtClean="0">
                <a:solidFill>
                  <a:srgbClr val="FF0000"/>
                </a:solidFill>
                <a:cs typeface="B Zar" panose="00000400000000000000" pitchFamily="2" charset="-78"/>
              </a:rPr>
              <a:t>نقش نهادهای اجتماعی نظیر اموزش و پرورش در شناخت حقوق و تکالیف شهروندی،همان چیزی است که از ان به نام تعلیم و تربیت مدنی یا اموزش شهروندی یاد می شود.</a:t>
            </a:r>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43001914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509760" cy="6857999"/>
          </a:xfrm>
        </p:spPr>
        <p:txBody>
          <a:bodyPr>
            <a:normAutofit/>
          </a:bodyPr>
          <a:lstStyle/>
          <a:p>
            <a:pPr algn="r" rtl="1"/>
            <a:r>
              <a:rPr lang="fa-IR" sz="2400" dirty="0" smtClean="0">
                <a:cs typeface="B Zar" panose="00000400000000000000" pitchFamily="2" charset="-78"/>
              </a:rPr>
              <a:t>تعلیم و تربیت مدنی که به توسعه شهروندی یا شایستگیهای مدنی مربوط می شود،هم دارای اهداف صریح است و هم اداف ضمنی.بعلاوه تعلیم و تربیت مدنی از کشوری به کشور دیگر متفاوت است</a:t>
            </a:r>
          </a:p>
          <a:p>
            <a:pPr algn="r" rtl="1"/>
            <a:r>
              <a:rPr lang="fa-IR" sz="2400" dirty="0" smtClean="0">
                <a:solidFill>
                  <a:srgbClr val="FF0000"/>
                </a:solidFill>
                <a:cs typeface="B Zar" panose="00000400000000000000" pitchFamily="2" charset="-78"/>
              </a:rPr>
              <a:t>عوامل و کارگزاران مختلفی در تکوین اموزش شهروندی دخیل و موثرند.در واقع ،بسیاری از نگرشهای و دانشهای فرد درباره مسئولیتها و حقوق شهروندی تحت تاثیر عواملی نظیر تجربه فردی برخورد با مقامات رسمی ،خانواده  والدین،وسایل ارتباط جمعی،علائق و انتظارات گروه دوستان و مدرسه،شکل می گیرند.</a:t>
            </a:r>
          </a:p>
          <a:p>
            <a:pPr algn="r" rtl="1"/>
            <a:r>
              <a:rPr lang="fa-IR" sz="2400" dirty="0" smtClean="0">
                <a:solidFill>
                  <a:srgbClr val="FF0000"/>
                </a:solidFill>
                <a:cs typeface="B Zar" panose="00000400000000000000" pitchFamily="2" charset="-78"/>
              </a:rPr>
              <a:t>به طور خلاصه،دموکراسی نوعی نظام سیاسی است که در ان شهروندان معمولی می توانند نخبگان را کنترل کنند، و چنین کنترلی ،مشروع و قانونی نیز هست . همانطور که الموند نشان می سازد،مشارکت شهروندان در کانون تعریف"دموکراسی جای دارد</a:t>
            </a:r>
            <a:r>
              <a:rPr lang="fa-IR" sz="2400" dirty="0">
                <a:solidFill>
                  <a:srgbClr val="FF0000"/>
                </a:solidFill>
                <a:cs typeface="B Zar" panose="00000400000000000000" pitchFamily="2" charset="-78"/>
              </a:rPr>
              <a:t>وجود دموکراسی </a:t>
            </a:r>
            <a:r>
              <a:rPr lang="fa-IR" sz="2400" dirty="0" smtClean="0">
                <a:solidFill>
                  <a:srgbClr val="FF0000"/>
                </a:solidFill>
                <a:cs typeface="B Zar" panose="00000400000000000000" pitchFamily="2" charset="-78"/>
              </a:rPr>
              <a:t> موفق مستلزم ان است که شهروندان در امور سیاسی فعال بوده،از مسائل سیاسی اگاهی داشته و در این زمینه صاحب نفوذ و تاثیر باشند.</a:t>
            </a:r>
          </a:p>
          <a:p>
            <a:pPr algn="r" rtl="1"/>
            <a:endParaRPr lang="fa-IR" sz="2400" dirty="0">
              <a:solidFill>
                <a:srgbClr val="FF0000"/>
              </a:solidFill>
              <a:cs typeface="B Zar" panose="00000400000000000000" pitchFamily="2" charset="-78"/>
            </a:endParaRPr>
          </a:p>
          <a:p>
            <a:pPr algn="r" rtl="1"/>
            <a:endParaRPr lang="fa-IR" sz="2400" dirty="0" smtClean="0">
              <a:solidFill>
                <a:srgbClr val="FF0000"/>
              </a:solidFill>
              <a:cs typeface="B Zar" panose="00000400000000000000" pitchFamily="2" charset="-78"/>
            </a:endParaRPr>
          </a:p>
        </p:txBody>
      </p:sp>
    </p:spTree>
    <p:extLst>
      <p:ext uri="{BB962C8B-B14F-4D97-AF65-F5344CB8AC3E}">
        <p14:creationId xmlns:p14="http://schemas.microsoft.com/office/powerpoint/2010/main" val="94868497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928472" cy="6858000"/>
          </a:xfrm>
          <a:prstGeom prst="rect">
            <a:avLst/>
          </a:prstGeom>
          <a:ln>
            <a:noFill/>
          </a:ln>
          <a:effectLst>
            <a:softEdge rad="112500"/>
          </a:effectLst>
        </p:spPr>
      </p:pic>
    </p:spTree>
    <p:extLst>
      <p:ext uri="{BB962C8B-B14F-4D97-AF65-F5344CB8AC3E}">
        <p14:creationId xmlns:p14="http://schemas.microsoft.com/office/powerpoint/2010/main" val="25417135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1837" y="313508"/>
            <a:ext cx="8596668" cy="5113899"/>
          </a:xfrm>
        </p:spPr>
        <p:txBody>
          <a:bodyPr>
            <a:normAutofit lnSpcReduction="10000"/>
          </a:bodyPr>
          <a:lstStyle/>
          <a:p>
            <a:pPr marL="0" indent="0" algn="r" rtl="1">
              <a:lnSpc>
                <a:spcPct val="250000"/>
              </a:lnSpc>
              <a:buNone/>
            </a:pPr>
            <a:r>
              <a:rPr lang="fa-IR" sz="2400" dirty="0" smtClean="0">
                <a:cs typeface="B Zar" panose="00000400000000000000" pitchFamily="2" charset="-78"/>
              </a:rPr>
              <a:t>قلمرو و جامعه شناسی آموزش و پرورش </a:t>
            </a:r>
          </a:p>
          <a:p>
            <a:pPr marL="0" indent="0" algn="r" rtl="1">
              <a:lnSpc>
                <a:spcPct val="250000"/>
              </a:lnSpc>
              <a:buNone/>
            </a:pPr>
            <a:r>
              <a:rPr lang="fa-IR" sz="2400" dirty="0" smtClean="0">
                <a:solidFill>
                  <a:srgbClr val="FF0000"/>
                </a:solidFill>
                <a:cs typeface="B Zar" panose="00000400000000000000" pitchFamily="2" charset="-78"/>
              </a:rPr>
              <a:t>1.رابطه نظام اموزشی با دیگر نهاد های جامعه</a:t>
            </a:r>
          </a:p>
          <a:p>
            <a:pPr marL="0" indent="0" algn="r" rtl="1">
              <a:lnSpc>
                <a:spcPct val="250000"/>
              </a:lnSpc>
              <a:buNone/>
            </a:pPr>
            <a:r>
              <a:rPr lang="fa-IR" sz="2400" dirty="0" smtClean="0">
                <a:solidFill>
                  <a:srgbClr val="FF0000"/>
                </a:solidFill>
                <a:cs typeface="B Zar" panose="00000400000000000000" pitchFamily="2" charset="-78"/>
              </a:rPr>
              <a:t>2.فرهنگ مدرسه و روابط انسانی در داخل ان </a:t>
            </a:r>
          </a:p>
          <a:p>
            <a:pPr marL="0" indent="0" algn="r" rtl="1">
              <a:lnSpc>
                <a:spcPct val="250000"/>
              </a:lnSpc>
              <a:buNone/>
            </a:pPr>
            <a:r>
              <a:rPr lang="fa-IR" sz="2400" dirty="0" smtClean="0">
                <a:solidFill>
                  <a:srgbClr val="FF0000"/>
                </a:solidFill>
                <a:cs typeface="B Zar" panose="00000400000000000000" pitchFamily="2" charset="-78"/>
              </a:rPr>
              <a:t>3.رابطه بین مدرسه و جامعه</a:t>
            </a:r>
          </a:p>
          <a:p>
            <a:pPr marL="0" indent="0" algn="r" rtl="1">
              <a:lnSpc>
                <a:spcPct val="250000"/>
              </a:lnSpc>
              <a:buNone/>
            </a:pPr>
            <a:r>
              <a:rPr lang="fa-IR" sz="2400" dirty="0" smtClean="0">
                <a:solidFill>
                  <a:srgbClr val="FF0000"/>
                </a:solidFill>
                <a:cs typeface="B Zar" panose="00000400000000000000" pitchFamily="2" charset="-78"/>
              </a:rPr>
              <a:t>4.تاثیر مدرسه بر رفتار و شخصیت افراد موجود در ان </a:t>
            </a:r>
            <a:endParaRPr lang="en-US" sz="2400" dirty="0">
              <a:solidFill>
                <a:srgbClr val="FF0000"/>
              </a:solidFill>
              <a:cs typeface="B Zar" panose="00000400000000000000" pitchFamily="2" charset="-78"/>
            </a:endParaRPr>
          </a:p>
        </p:txBody>
      </p:sp>
    </p:spTree>
    <p:extLst>
      <p:ext uri="{BB962C8B-B14F-4D97-AF65-F5344CB8AC3E}">
        <p14:creationId xmlns:p14="http://schemas.microsoft.com/office/powerpoint/2010/main" val="97459888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4214</TotalTime>
  <Words>12859</Words>
  <Application>Microsoft Office PowerPoint</Application>
  <PresentationFormat>Widescreen</PresentationFormat>
  <Paragraphs>478</Paragraphs>
  <Slides>83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83</vt:i4>
      </vt:variant>
    </vt:vector>
  </HeadingPairs>
  <TitlesOfParts>
    <vt:vector size="90" baseType="lpstr">
      <vt:lpstr> bzar</vt:lpstr>
      <vt:lpstr>Arial</vt:lpstr>
      <vt:lpstr>B Zar</vt:lpstr>
      <vt:lpstr>Tahoma</vt:lpstr>
      <vt:lpstr>Trebuchet MS</vt:lpstr>
      <vt:lpstr>Wingdings 3</vt:lpstr>
      <vt:lpstr>Facet</vt:lpstr>
      <vt:lpstr>PowerPoint Presentation</vt:lpstr>
      <vt:lpstr>جامعه شناسی آمورزش  و پرورش علیرضا مالکی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جامعه شناسی آمورزش  و پرورش</dc:title>
  <dc:creator>agha mahdi</dc:creator>
  <cp:lastModifiedBy>agha mahdi</cp:lastModifiedBy>
  <cp:revision>125</cp:revision>
  <dcterms:created xsi:type="dcterms:W3CDTF">2020-03-26T10:32:21Z</dcterms:created>
  <dcterms:modified xsi:type="dcterms:W3CDTF">2020-04-02T17:09:35Z</dcterms:modified>
</cp:coreProperties>
</file>